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79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Connie Rentschler" initials="CE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10A"/>
    <a:srgbClr val="273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494" autoAdjust="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W:\Emily\Presentation assets\UWAM0289 Presentation pg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17859" y="6033246"/>
            <a:ext cx="735536" cy="8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488" y="1539208"/>
            <a:ext cx="6472776" cy="187220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algn="l">
              <a:lnSpc>
                <a:spcPct val="100000"/>
              </a:lnSpc>
              <a:defRPr sz="6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Main heading</a:t>
            </a:r>
            <a:endParaRPr lang="en-AU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3455288"/>
            <a:ext cx="6472800" cy="288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30" b="1" baseline="0">
                <a:solidFill>
                  <a:srgbClr val="DDB10A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</a:t>
            </a:r>
            <a:endParaRPr lang="en-AU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75488" y="5512280"/>
            <a:ext cx="1800200" cy="0"/>
          </a:xfrm>
          <a:prstGeom prst="line">
            <a:avLst/>
          </a:prstGeom>
          <a:ln w="12700">
            <a:solidFill>
              <a:srgbClr val="DDB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732240" y="5512280"/>
            <a:ext cx="1800200" cy="0"/>
          </a:xfrm>
          <a:prstGeom prst="line">
            <a:avLst/>
          </a:prstGeom>
          <a:ln w="12700">
            <a:solidFill>
              <a:srgbClr val="DDB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646656" y="5512280"/>
            <a:ext cx="1800200" cy="0"/>
          </a:xfrm>
          <a:prstGeom prst="line">
            <a:avLst/>
          </a:prstGeom>
          <a:ln w="12700">
            <a:solidFill>
              <a:srgbClr val="DDB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561072" y="5512280"/>
            <a:ext cx="1800200" cy="0"/>
          </a:xfrm>
          <a:prstGeom prst="line">
            <a:avLst/>
          </a:prstGeom>
          <a:ln w="12700">
            <a:solidFill>
              <a:srgbClr val="DDB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89234" y="1844824"/>
            <a:ext cx="1896393" cy="295232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/>
          <a:lstStyle>
            <a:lvl1pPr marL="0" indent="0">
              <a:lnSpc>
                <a:spcPct val="124000"/>
              </a:lnSpc>
              <a:buNone/>
              <a:defRPr sz="1250" baseline="0">
                <a:solidFill>
                  <a:schemeClr val="bg1"/>
                </a:solidFill>
                <a:latin typeface="UWA" pitchFamily="50" charset="0"/>
              </a:defRPr>
            </a:lvl1pPr>
          </a:lstStyle>
          <a:p>
            <a:pPr lvl="0"/>
            <a:r>
              <a:rPr lang="en-US" dirty="0" smtClean="0"/>
              <a:t>  </a:t>
            </a:r>
            <a:endParaRPr lang="en-AU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62944" y="5576400"/>
            <a:ext cx="1897200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200" dirty="0" smtClean="0"/>
              <a:t>Type information here</a:t>
            </a:r>
            <a:endParaRPr lang="en-AU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549092" y="5576400"/>
            <a:ext cx="1897200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200" dirty="0" smtClean="0"/>
              <a:t>Type information here</a:t>
            </a:r>
            <a:endParaRPr lang="en-AU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635240" y="5576400"/>
            <a:ext cx="1897200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200" dirty="0" smtClean="0"/>
              <a:t>Type information here</a:t>
            </a:r>
            <a:endParaRPr lang="en-AU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76796" y="5576400"/>
            <a:ext cx="1897200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200" dirty="0" smtClean="0"/>
              <a:t>Type information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741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24744"/>
            <a:ext cx="9144000" cy="57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1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412875"/>
            <a:ext cx="8064500" cy="5039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3284984"/>
            <a:ext cx="8064896" cy="93610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AU" sz="1800" dirty="0" smtClean="0"/>
              <a:t>Bullets</a:t>
            </a:r>
          </a:p>
          <a:p>
            <a:pPr lvl="0"/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5300663"/>
            <a:ext cx="8064500" cy="864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 b="1" baseline="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AU" dirty="0" smtClean="0"/>
              <a:t>Feature text</a:t>
            </a:r>
            <a:endParaRPr lang="en-A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67841" y="476325"/>
            <a:ext cx="6048375" cy="576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 b="1" baseline="0">
                <a:solidFill>
                  <a:srgbClr val="27348B"/>
                </a:solidFill>
              </a:defRPr>
            </a:lvl1pPr>
          </a:lstStyle>
          <a:p>
            <a:pPr lvl="0"/>
            <a:r>
              <a:rPr lang="en-AU" dirty="0" smtClean="0"/>
              <a:t>Cover title (optional)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3" y="1989138"/>
            <a:ext cx="8064500" cy="359742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AU" b="1" dirty="0" smtClean="0"/>
              <a:t>Body text bold</a:t>
            </a:r>
            <a:endParaRPr lang="en-A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348880"/>
            <a:ext cx="8064500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Body text</a:t>
            </a:r>
            <a:endParaRPr lang="en-A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68313" y="4292600"/>
            <a:ext cx="8064500" cy="3605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 baseline="0"/>
            </a:lvl1pPr>
          </a:lstStyle>
          <a:p>
            <a:pPr lvl="0"/>
            <a:r>
              <a:rPr lang="en-US" dirty="0" smtClean="0"/>
              <a:t>Small body text bold</a:t>
            </a:r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467544" y="4653136"/>
            <a:ext cx="80645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AU" dirty="0" smtClean="0"/>
              <a:t>Small body 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290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396" y="0"/>
            <a:ext cx="9153396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1" name="Picture 3" descr="W:\Emily\Presentation assets\UWAM0289 Presentation pg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13" y="0"/>
            <a:ext cx="9162000" cy="687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AU" smtClean="0"/>
              <a:t>1</a:t>
            </a:r>
            <a:endParaRPr lang="en-A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89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www.bing.com/images/search?q=laser+warning+sign&amp;view=detailv2&amp;&amp;id=48D194CEB9626C5FB91E3B3997E3ABB031C68B87&amp;selectedIndex=5&amp;ccid=8jYbdsHL&amp;simid=607991469767461592&amp;thid=OIP.Mf2361b76c1cbdea36abe7c88ce111ef3H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fety.uwa.edu.au/induction-and-training/cours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.uwa.edu.au/staff/safe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fety.uwa.edu.au/incidents-injuries-emergency/notific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489000" cy="1494584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alibri" panose="020F0502020204030204" pitchFamily="34" charset="0"/>
              </a:rPr>
              <a:t>SCHOOL OF PHYSICS</a:t>
            </a: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31" name="Subtitle 30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6472800" cy="1080120"/>
          </a:xfrm>
        </p:spPr>
        <p:txBody>
          <a:bodyPr>
            <a:noAutofit/>
          </a:bodyPr>
          <a:lstStyle/>
          <a:p>
            <a:r>
              <a:rPr lang="en-US" sz="6000" b="0" dirty="0" smtClean="0">
                <a:latin typeface="Calibri" panose="020F0502020204030204" pitchFamily="34" charset="0"/>
              </a:rPr>
              <a:t>Safety </a:t>
            </a:r>
            <a:r>
              <a:rPr lang="en-US" sz="6000" b="0" dirty="0">
                <a:latin typeface="Calibri" panose="020F0502020204030204" pitchFamily="34" charset="0"/>
              </a:rPr>
              <a:t>Induction</a:t>
            </a:r>
            <a:endParaRPr lang="en-AU" sz="6000" b="0" dirty="0">
              <a:latin typeface="Calibri" panose="020F0502020204030204" pitchFamily="34" charset="0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8"/>
          </p:nvPr>
        </p:nvSpPr>
        <p:spPr>
          <a:xfrm>
            <a:off x="6635240" y="5576400"/>
            <a:ext cx="1897200" cy="372880"/>
          </a:xfrm>
        </p:spPr>
        <p:txBody>
          <a:bodyPr/>
          <a:lstStyle/>
          <a:p>
            <a:pPr algn="ctr"/>
            <a:r>
              <a:rPr lang="en-AU" b="0" dirty="0" smtClean="0">
                <a:latin typeface="Calibri" panose="020F0502020204030204" pitchFamily="34" charset="0"/>
              </a:rPr>
              <a:t>Updated June 2016</a:t>
            </a:r>
            <a:endParaRPr lang="en-AU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7841" y="260648"/>
            <a:ext cx="6048375" cy="792089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FIRST AID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7675" y="1124744"/>
            <a:ext cx="8229600" cy="573325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Qualified First Aid </a:t>
            </a:r>
            <a:r>
              <a:rPr lang="en-US" sz="2800" dirty="0" smtClean="0">
                <a:latin typeface="Calibri" panose="020F0502020204030204" pitchFamily="34" charset="0"/>
              </a:rPr>
              <a:t>Officers</a:t>
            </a:r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58775" lvl="1" indent="0">
              <a:spcBef>
                <a:spcPts val="600"/>
              </a:spcBef>
              <a:buClr>
                <a:srgbClr val="27348B"/>
              </a:buClr>
              <a:buNone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358775" lvl="1" indent="0">
              <a:spcBef>
                <a:spcPts val="600"/>
              </a:spcBef>
              <a:buClr>
                <a:srgbClr val="27348B"/>
              </a:buClr>
              <a:buNone/>
            </a:pPr>
            <a:endParaRPr lang="en-US" sz="1400" dirty="0" smtClean="0">
              <a:latin typeface="Calibri" panose="020F0502020204030204" pitchFamily="34" charset="0"/>
            </a:endParaRPr>
          </a:p>
          <a:p>
            <a:pPr>
              <a:spcBef>
                <a:spcPts val="36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First aid </a:t>
            </a:r>
            <a:r>
              <a:rPr lang="en-US" sz="2800" dirty="0" smtClean="0">
                <a:latin typeface="Calibri" panose="020F0502020204030204" pitchFamily="34" charset="0"/>
              </a:rPr>
              <a:t>Room:  </a:t>
            </a:r>
            <a:r>
              <a:rPr lang="en-US" sz="2400" dirty="0" smtClean="0">
                <a:solidFill>
                  <a:srgbClr val="DDB10A"/>
                </a:solidFill>
                <a:latin typeface="Calibri" panose="020F0502020204030204" pitchFamily="34" charset="0"/>
              </a:rPr>
              <a:t>▪  </a:t>
            </a:r>
            <a:r>
              <a:rPr lang="en-US" sz="2000" dirty="0" smtClean="0">
                <a:latin typeface="Calibri" panose="020F0502020204030204" pitchFamily="34" charset="0"/>
              </a:rPr>
              <a:t>B </a:t>
            </a:r>
            <a:r>
              <a:rPr lang="en-US" sz="2000" dirty="0" smtClean="0">
                <a:latin typeface="Calibri" panose="020F0502020204030204" pitchFamily="34" charset="0"/>
              </a:rPr>
              <a:t>11 </a:t>
            </a:r>
            <a:r>
              <a:rPr lang="en-US" sz="2000" dirty="0" smtClean="0">
                <a:latin typeface="Calibri" panose="020F0502020204030204" pitchFamily="34" charset="0"/>
              </a:rPr>
              <a:t>(near lifts in basement)  </a:t>
            </a:r>
          </a:p>
          <a:p>
            <a:pPr marL="0" indent="0">
              <a:spcBef>
                <a:spcPts val="0"/>
              </a:spcBef>
              <a:buClr>
                <a:srgbClr val="27348B"/>
              </a:buClr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58775" lvl="1" indent="-358775">
              <a:spcBef>
                <a:spcPts val="12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First </a:t>
            </a:r>
            <a:r>
              <a:rPr lang="en-US" sz="2800" dirty="0" smtClean="0">
                <a:latin typeface="Calibri" panose="020F0502020204030204" pitchFamily="34" charset="0"/>
              </a:rPr>
              <a:t>Aid </a:t>
            </a:r>
            <a:r>
              <a:rPr lang="en-US" sz="2800" dirty="0" smtClean="0">
                <a:latin typeface="Calibri" panose="020F0502020204030204" pitchFamily="34" charset="0"/>
              </a:rPr>
              <a:t>Kits:  </a:t>
            </a:r>
            <a:r>
              <a:rPr lang="en-US" sz="2400" dirty="0" smtClean="0">
                <a:solidFill>
                  <a:srgbClr val="DDB10A"/>
                </a:solidFill>
                <a:latin typeface="Calibri" panose="020F0502020204030204" pitchFamily="34" charset="0"/>
              </a:rPr>
              <a:t>▪</a:t>
            </a:r>
            <a:r>
              <a:rPr lang="en-US" sz="2800" dirty="0" smtClean="0">
                <a:solidFill>
                  <a:srgbClr val="DDB10A"/>
                </a:solidFill>
                <a:latin typeface="Calibri" panose="020F0502020204030204" pitchFamily="34" charset="0"/>
              </a:rPr>
              <a:t>  </a:t>
            </a:r>
            <a:r>
              <a:rPr lang="en-US" sz="2000" dirty="0" smtClean="0">
                <a:latin typeface="Calibri" panose="020F0502020204030204" pitchFamily="34" charset="0"/>
              </a:rPr>
              <a:t>Workshop </a:t>
            </a:r>
            <a:r>
              <a:rPr lang="en-US" sz="2000" dirty="0" smtClean="0">
                <a:latin typeface="Calibri" panose="020F0502020204030204" pitchFamily="34" charset="0"/>
              </a:rPr>
              <a:t>B10B</a:t>
            </a:r>
          </a:p>
          <a:p>
            <a:pPr marL="2424113" lvl="2" indent="0">
              <a:spcBef>
                <a:spcPts val="3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  First </a:t>
            </a:r>
            <a:r>
              <a:rPr lang="en-US" sz="2000" dirty="0" smtClean="0">
                <a:latin typeface="Calibri" panose="020F0502020204030204" pitchFamily="34" charset="0"/>
              </a:rPr>
              <a:t>Year Labs 1.18</a:t>
            </a:r>
          </a:p>
          <a:p>
            <a:pPr marL="2424113" lvl="2" indent="260350">
              <a:spcBef>
                <a:spcPts val="3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4</a:t>
            </a:r>
            <a:r>
              <a:rPr lang="en-US" sz="2000" baseline="30000" dirty="0" smtClean="0">
                <a:latin typeface="Calibri" panose="020F0502020204030204" pitchFamily="34" charset="0"/>
              </a:rPr>
              <a:t>th</a:t>
            </a:r>
            <a:r>
              <a:rPr lang="en-US" sz="2000" dirty="0" smtClean="0">
                <a:latin typeface="Calibri" panose="020F0502020204030204" pitchFamily="34" charset="0"/>
              </a:rPr>
              <a:t> Floor Office </a:t>
            </a:r>
            <a:r>
              <a:rPr lang="en-US" sz="2000" dirty="0" smtClean="0">
                <a:latin typeface="Calibri" panose="020F0502020204030204" pitchFamily="34" charset="0"/>
              </a:rPr>
              <a:t>4.03</a:t>
            </a:r>
          </a:p>
          <a:p>
            <a:pPr marL="2424113" lvl="2" indent="0">
              <a:spcBef>
                <a:spcPts val="0"/>
              </a:spcBef>
              <a:buClr>
                <a:srgbClr val="DDB10A"/>
              </a:buClr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Defibrillator: </a:t>
            </a:r>
            <a:r>
              <a:rPr lang="en-US" sz="2400" dirty="0" smtClean="0">
                <a:latin typeface="Calibri" panose="020F0502020204030204" pitchFamily="34" charset="0"/>
              </a:rPr>
              <a:t>  </a:t>
            </a:r>
            <a:r>
              <a:rPr lang="en-US" sz="2400" dirty="0" smtClean="0">
                <a:solidFill>
                  <a:srgbClr val="DDB10A"/>
                </a:solidFill>
                <a:latin typeface="Calibri" panose="020F0502020204030204" pitchFamily="34" charset="0"/>
              </a:rPr>
              <a:t>▪</a:t>
            </a:r>
            <a:r>
              <a:rPr lang="en-US" sz="2400" dirty="0" smtClean="0">
                <a:latin typeface="Calibri" panose="020F0502020204030204" pitchFamily="34" charset="0"/>
              </a:rPr>
              <a:t>  </a:t>
            </a:r>
            <a:r>
              <a:rPr lang="en-US" sz="2000" dirty="0" smtClean="0">
                <a:latin typeface="Calibri" panose="020F0502020204030204" pitchFamily="34" charset="0"/>
              </a:rPr>
              <a:t>Physics </a:t>
            </a:r>
            <a:r>
              <a:rPr lang="en-US" sz="2000" dirty="0" smtClean="0">
                <a:latin typeface="Calibri" panose="020F0502020204030204" pitchFamily="34" charset="0"/>
              </a:rPr>
              <a:t>Atrium </a:t>
            </a:r>
            <a:r>
              <a:rPr lang="en-US" sz="2000" i="1" dirty="0" smtClean="0">
                <a:latin typeface="Calibri" panose="020F0502020204030204" pitchFamily="34" charset="0"/>
              </a:rPr>
              <a:t>(Foyer)</a:t>
            </a:r>
            <a:r>
              <a:rPr lang="en-US" sz="2000" dirty="0" smtClean="0">
                <a:latin typeface="Calibri" panose="020F0502020204030204" pitchFamily="34" charset="0"/>
              </a:rPr>
              <a:t>, Ground Floor</a:t>
            </a:r>
          </a:p>
          <a:p>
            <a:pPr lvl="1"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12" name="Picture 11" descr="First aid ki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142" y="4538262"/>
            <a:ext cx="2173237" cy="1575597"/>
          </a:xfrm>
          <a:prstGeom prst="rect">
            <a:avLst/>
          </a:prstGeom>
          <a:ln w="19050">
            <a:solidFill>
              <a:srgbClr val="DDB10A"/>
            </a:solidFill>
          </a:ln>
        </p:spPr>
      </p:pic>
      <p:pic>
        <p:nvPicPr>
          <p:cNvPr id="6" name="Picture 2" descr="S:\SCI\PHYS\Admin\Staff Photos\John Moore 2015 (1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670817"/>
            <a:ext cx="1440160" cy="178861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:\SCI\PHYS\Admin\Staff Photos\Ruby Chan 201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4756" y="1651051"/>
            <a:ext cx="1440160" cy="1801244"/>
          </a:xfrm>
          <a:prstGeom prst="rect">
            <a:avLst/>
          </a:prstGeom>
          <a:noFill/>
          <a:ln w="19050">
            <a:solidFill>
              <a:srgbClr val="DDB1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SCI\PHYS\Admin\Staff Photos\Joe Colleti 201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5249" y="1645029"/>
            <a:ext cx="1440160" cy="1757243"/>
          </a:xfrm>
          <a:prstGeom prst="rect">
            <a:avLst/>
          </a:prstGeom>
          <a:noFill/>
          <a:ln w="19050">
            <a:solidFill>
              <a:srgbClr val="DDB1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SCI\PHYS\Admin\Staff Photos\Dave McPhee Snr Technician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1635974"/>
            <a:ext cx="1440159" cy="1779816"/>
          </a:xfrm>
          <a:prstGeom prst="rect">
            <a:avLst/>
          </a:prstGeom>
          <a:noFill/>
          <a:ln w="19050">
            <a:solidFill>
              <a:srgbClr val="DDB1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08607" y="3471762"/>
            <a:ext cx="1424810" cy="44225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John Moore 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latin typeface="Calibri" panose="020F0502020204030204" pitchFamily="34" charset="0"/>
              </a:rPr>
              <a:t>- </a:t>
            </a:r>
            <a:r>
              <a:rPr lang="en-US" sz="1000" dirty="0" smtClean="0">
                <a:latin typeface="Calibri" panose="020F0502020204030204" pitchFamily="34" charset="0"/>
              </a:rPr>
              <a:t>Room </a:t>
            </a:r>
            <a:r>
              <a:rPr lang="en-US" sz="1000" dirty="0" smtClean="0">
                <a:latin typeface="Calibri" panose="020F0502020204030204" pitchFamily="34" charset="0"/>
              </a:rPr>
              <a:t>B06 - </a:t>
            </a:r>
            <a:endParaRPr lang="en-US" sz="1000" b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981488" y="3492284"/>
            <a:ext cx="1440160" cy="484517"/>
          </a:xfrm>
        </p:spPr>
        <p:txBody>
          <a:bodyPr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Dave McPhee 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1000" dirty="0" smtClean="0">
                <a:latin typeface="Calibri" panose="020F0502020204030204" pitchFamily="34" charset="0"/>
              </a:rPr>
              <a:t>- </a:t>
            </a:r>
            <a:r>
              <a:rPr lang="en-US" sz="1000" dirty="0" smtClean="0">
                <a:latin typeface="Calibri" panose="020F0502020204030204" pitchFamily="34" charset="0"/>
              </a:rPr>
              <a:t>Room B01</a:t>
            </a:r>
            <a:r>
              <a:rPr lang="en-US" sz="1000" b="0" dirty="0" smtClean="0">
                <a:latin typeface="Calibri" panose="020F0502020204030204" pitchFamily="34" charset="0"/>
              </a:rPr>
              <a:t> </a:t>
            </a:r>
            <a:r>
              <a:rPr lang="en-US" sz="1000" b="0" dirty="0">
                <a:latin typeface="Calibri" panose="020F0502020204030204" pitchFamily="34" charset="0"/>
              </a:rPr>
              <a:t>-</a:t>
            </a:r>
            <a:endParaRPr lang="en-US" sz="1000" b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990505" y="3455241"/>
            <a:ext cx="1478569" cy="450154"/>
          </a:xfrm>
        </p:spPr>
        <p:txBody>
          <a:bodyPr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Joe </a:t>
            </a:r>
            <a:r>
              <a:rPr lang="en-US" sz="1600" dirty="0" err="1" smtClean="0">
                <a:latin typeface="Calibri" panose="020F0502020204030204" pitchFamily="34" charset="0"/>
              </a:rPr>
              <a:t>Coletti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1000" dirty="0" smtClean="0">
                <a:latin typeface="Calibri" panose="020F0502020204030204" pitchFamily="34" charset="0"/>
              </a:rPr>
              <a:t>- </a:t>
            </a:r>
            <a:r>
              <a:rPr lang="en-US" sz="1000" dirty="0" smtClean="0">
                <a:latin typeface="Calibri" panose="020F0502020204030204" pitchFamily="34" charset="0"/>
              </a:rPr>
              <a:t>Room </a:t>
            </a:r>
            <a:r>
              <a:rPr lang="en-US" sz="1000" dirty="0" smtClean="0">
                <a:latin typeface="Calibri" panose="020F0502020204030204" pitchFamily="34" charset="0"/>
              </a:rPr>
              <a:t>1.18 -</a:t>
            </a:r>
            <a:endParaRPr lang="en-AU" sz="1000" b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001016" y="3454284"/>
            <a:ext cx="1440160" cy="490364"/>
          </a:xfrm>
        </p:spPr>
        <p:txBody>
          <a:bodyPr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Ruby </a:t>
            </a:r>
            <a:r>
              <a:rPr lang="en-US" sz="1600" dirty="0" smtClean="0">
                <a:latin typeface="Calibri" panose="020F0502020204030204" pitchFamily="34" charset="0"/>
              </a:rPr>
              <a:t>Chan</a:t>
            </a:r>
          </a:p>
          <a:p>
            <a:pPr algn="ctr"/>
            <a:r>
              <a:rPr lang="en-US" sz="1000" dirty="0" smtClean="0">
                <a:latin typeface="Calibri" panose="020F0502020204030204" pitchFamily="34" charset="0"/>
              </a:rPr>
              <a:t>- </a:t>
            </a:r>
            <a:r>
              <a:rPr lang="en-US" sz="1000" dirty="0" smtClean="0">
                <a:latin typeface="Calibri" panose="020F0502020204030204" pitchFamily="34" charset="0"/>
              </a:rPr>
              <a:t>Room 4.08 -</a:t>
            </a:r>
            <a:endParaRPr lang="en-US" sz="1000" b="0" dirty="0" smtClean="0">
              <a:latin typeface="Calibri" panose="020F0502020204030204" pitchFamily="34" charset="0"/>
            </a:endParaRPr>
          </a:p>
        </p:txBody>
      </p:sp>
      <p:pic>
        <p:nvPicPr>
          <p:cNvPr id="14" name="Picture 2" descr="S:\SCI\PHYS\Admin\Staff Photos\John Moore 2015 (1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697799"/>
            <a:ext cx="1440160" cy="178861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S:\SCI\PHYS\Admin\Staff Photos\Joe Colleti 201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5249" y="1672011"/>
            <a:ext cx="1440160" cy="1757243"/>
          </a:xfrm>
          <a:prstGeom prst="rect">
            <a:avLst/>
          </a:prstGeom>
          <a:noFill/>
          <a:ln w="19050">
            <a:solidFill>
              <a:srgbClr val="DDB1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:\SCI\PHYS\Admin\Staff Photos\Dave McPhee Snr Technician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1662956"/>
            <a:ext cx="1440159" cy="1779816"/>
          </a:xfrm>
          <a:prstGeom prst="rect">
            <a:avLst/>
          </a:prstGeom>
          <a:noFill/>
          <a:ln w="19050">
            <a:solidFill>
              <a:srgbClr val="DDB1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7841" y="260648"/>
            <a:ext cx="6048375" cy="792089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SECURITY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7675" y="1412776"/>
            <a:ext cx="8229600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4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Physics </a:t>
            </a:r>
            <a:r>
              <a:rPr lang="en-US" sz="2800" dirty="0" smtClean="0">
                <a:latin typeface="Calibri" panose="020F0502020204030204" pitchFamily="34" charset="0"/>
              </a:rPr>
              <a:t>Building open between 7:00am and 6:00pm on weekdays – see main office for afterhours </a:t>
            </a:r>
            <a:r>
              <a:rPr lang="en-US" sz="2800" dirty="0" smtClean="0">
                <a:latin typeface="Calibri" panose="020F0502020204030204" pitchFamily="34" charset="0"/>
              </a:rPr>
              <a:t>access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24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Ensure all external doors are locked when you leave outside of these </a:t>
            </a:r>
            <a:r>
              <a:rPr lang="en-US" sz="2800" dirty="0" smtClean="0">
                <a:latin typeface="Calibri" panose="020F0502020204030204" pitchFamily="34" charset="0"/>
              </a:rPr>
              <a:t>times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24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Ensure your office doors are locked when you are away </a:t>
            </a:r>
            <a:r>
              <a:rPr lang="en-US" sz="2800" i="1" dirty="0" smtClean="0">
                <a:latin typeface="Calibri" panose="020F0502020204030204" pitchFamily="34" charset="0"/>
              </a:rPr>
              <a:t>(personal effects are not insured</a:t>
            </a:r>
            <a:r>
              <a:rPr lang="en-US" sz="2800" i="1" dirty="0" smtClean="0">
                <a:latin typeface="Calibri" panose="020F0502020204030204" pitchFamily="34" charset="0"/>
              </a:rPr>
              <a:t>)</a:t>
            </a:r>
            <a:endParaRPr lang="en-US" sz="2800" i="1" dirty="0" smtClean="0">
              <a:latin typeface="Calibri" panose="020F0502020204030204" pitchFamily="34" charset="0"/>
            </a:endParaRPr>
          </a:p>
          <a:p>
            <a:pPr algn="just">
              <a:spcBef>
                <a:spcPts val="24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Keep your Staff/Student card on you at all </a:t>
            </a:r>
            <a:r>
              <a:rPr lang="en-US" sz="2800" dirty="0" smtClean="0">
                <a:latin typeface="Calibri" panose="020F0502020204030204" pitchFamily="34" charset="0"/>
              </a:rPr>
              <a:t>times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24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If you have any safety concerns contact security on 3020 </a:t>
            </a:r>
            <a:r>
              <a:rPr lang="en-US" sz="2800" i="1" dirty="0" smtClean="0">
                <a:latin typeface="Calibri" panose="020F0502020204030204" pitchFamily="34" charset="0"/>
              </a:rPr>
              <a:t>(6488 3020 from a mobile)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22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7841" y="260649"/>
            <a:ext cx="6548367" cy="792088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LABORATORY SAFETY HAZARDS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7675" y="1340769"/>
            <a:ext cx="8229600" cy="5523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latin typeface="Calibri" panose="020F0502020204030204" pitchFamily="34" charset="0"/>
              </a:rPr>
              <a:t>Physics Laboratory’s have a range of safety hazards:</a:t>
            </a:r>
          </a:p>
          <a:p>
            <a:pPr algn="just"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AU" sz="2800" dirty="0" smtClean="0">
              <a:latin typeface="Calibri" panose="020F0502020204030204" pitchFamily="34" charset="0"/>
            </a:endParaRPr>
          </a:p>
          <a:p>
            <a:pPr marL="457200" lvl="1" indent="-457200" algn="just"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AU" sz="2800" dirty="0" smtClean="0">
              <a:latin typeface="Calibri" panose="020F0502020204030204" pitchFamily="34" charset="0"/>
            </a:endParaRPr>
          </a:p>
          <a:p>
            <a:pPr marL="457200" lvl="1" indent="-457200" algn="just">
              <a:spcBef>
                <a:spcPts val="30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AU" sz="2800" dirty="0" smtClean="0">
              <a:latin typeface="Calibri" panose="020F0502020204030204" pitchFamily="34" charset="0"/>
            </a:endParaRPr>
          </a:p>
          <a:p>
            <a:pPr marL="457200" lvl="1" indent="-457200" algn="just">
              <a:spcBef>
                <a:spcPts val="48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latin typeface="Calibri" panose="020F0502020204030204" pitchFamily="34" charset="0"/>
              </a:rPr>
              <a:t>If </a:t>
            </a:r>
            <a:r>
              <a:rPr lang="en-AU" sz="2800" dirty="0" smtClean="0">
                <a:latin typeface="Calibri" panose="020F0502020204030204" pitchFamily="34" charset="0"/>
              </a:rPr>
              <a:t>working in a lab you should be aware of them and read the relevant parts of the school safety manual and how to minimise risks</a:t>
            </a:r>
          </a:p>
          <a:p>
            <a:pPr marL="457200" lvl="1" indent="-457200" algn="just">
              <a:spcBef>
                <a:spcPts val="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AU" sz="2800" dirty="0" smtClean="0">
              <a:latin typeface="Calibri" panose="020F0502020204030204" pitchFamily="34" charset="0"/>
            </a:endParaRPr>
          </a:p>
          <a:p>
            <a:pPr marL="457200" lvl="1" indent="-457200" algn="just"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latin typeface="Calibri" panose="020F0502020204030204" pitchFamily="34" charset="0"/>
              </a:rPr>
              <a:t>If you don’t </a:t>
            </a:r>
            <a:r>
              <a:rPr lang="en-AU" sz="2800" dirty="0" smtClean="0">
                <a:latin typeface="Calibri" panose="020F0502020204030204" pitchFamily="34" charset="0"/>
              </a:rPr>
              <a:t>know… ask!</a:t>
            </a:r>
            <a:endParaRPr lang="en-AU" sz="2800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8752" y="1950089"/>
            <a:ext cx="7534130" cy="2228368"/>
            <a:chOff x="899592" y="1794634"/>
            <a:chExt cx="7534130" cy="2228368"/>
          </a:xfrm>
        </p:grpSpPr>
        <p:pic>
          <p:nvPicPr>
            <p:cNvPr id="11" name="Picture 10" descr="Radiation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2320" y="2925647"/>
              <a:ext cx="981402" cy="863473"/>
            </a:xfrm>
            <a:prstGeom prst="rect">
              <a:avLst/>
            </a:prstGeom>
          </p:spPr>
        </p:pic>
        <p:pic>
          <p:nvPicPr>
            <p:cNvPr id="12" name="Picture 11" descr="Laser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6988" y="1837972"/>
              <a:ext cx="1014696" cy="892766"/>
            </a:xfrm>
            <a:prstGeom prst="rect">
              <a:avLst/>
            </a:prstGeom>
          </p:spPr>
        </p:pic>
        <p:pic>
          <p:nvPicPr>
            <p:cNvPr id="13" name="Picture 12" descr="Flamable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792" y="1794634"/>
              <a:ext cx="1063952" cy="936104"/>
            </a:xfrm>
            <a:prstGeom prst="rect">
              <a:avLst/>
            </a:prstGeom>
          </p:spPr>
        </p:pic>
        <p:pic>
          <p:nvPicPr>
            <p:cNvPr id="14" name="Picture 13" descr="Corrosive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5696" y="2825202"/>
              <a:ext cx="1031632" cy="907667"/>
            </a:xfrm>
            <a:prstGeom prst="rect">
              <a:avLst/>
            </a:prstGeom>
          </p:spPr>
        </p:pic>
        <p:pic>
          <p:nvPicPr>
            <p:cNvPr id="15" name="Picture 14" descr="Magnetic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6968" y="2902519"/>
              <a:ext cx="1011256" cy="889740"/>
            </a:xfrm>
            <a:prstGeom prst="rect">
              <a:avLst/>
            </a:prstGeom>
          </p:spPr>
        </p:pic>
        <p:pic>
          <p:nvPicPr>
            <p:cNvPr id="16" name="Picture 15" descr="Biological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4020" y="1794634"/>
              <a:ext cx="1009219" cy="887948"/>
            </a:xfrm>
            <a:prstGeom prst="rect">
              <a:avLst/>
            </a:prstGeom>
          </p:spPr>
        </p:pic>
        <p:pic>
          <p:nvPicPr>
            <p:cNvPr id="17" name="Picture 16" descr="electrical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3744" y="2881383"/>
              <a:ext cx="967778" cy="851486"/>
            </a:xfrm>
            <a:prstGeom prst="rect">
              <a:avLst/>
            </a:prstGeom>
          </p:spPr>
        </p:pic>
        <p:pic>
          <p:nvPicPr>
            <p:cNvPr id="18" name="Picture 17" descr="Low temperature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592" y="1862935"/>
              <a:ext cx="1022872" cy="89996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99592" y="2762895"/>
              <a:ext cx="10228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000" dirty="0" smtClean="0">
                  <a:latin typeface="Calibri" panose="020F0502020204030204" pitchFamily="34" charset="0"/>
                </a:rPr>
                <a:t>CRYOGENS</a:t>
              </a:r>
              <a:endParaRPr lang="en-AU" sz="10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9792" y="2749911"/>
              <a:ext cx="10639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000" dirty="0" smtClean="0">
                  <a:latin typeface="Calibri" panose="020F0502020204030204" pitchFamily="34" charset="0"/>
                </a:rPr>
                <a:t>FLAMMABLE</a:t>
              </a:r>
              <a:endParaRPr lang="en-AU" sz="1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68908" y="2730738"/>
              <a:ext cx="10127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000" dirty="0" smtClean="0">
                  <a:latin typeface="Calibri" panose="020F0502020204030204" pitchFamily="34" charset="0"/>
                </a:rPr>
                <a:t>LASER</a:t>
              </a:r>
              <a:endParaRPr lang="en-AU" sz="1000" dirty="0">
                <a:latin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44020" y="2682582"/>
              <a:ext cx="10003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000" dirty="0" smtClean="0">
                  <a:latin typeface="Calibri" panose="020F0502020204030204" pitchFamily="34" charset="0"/>
                </a:rPr>
                <a:t>BIOLOGICAL</a:t>
              </a:r>
              <a:endParaRPr lang="en-AU" sz="1000" dirty="0">
                <a:latin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35696" y="3720403"/>
              <a:ext cx="1031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000" dirty="0" smtClean="0">
                  <a:latin typeface="Calibri" panose="020F0502020204030204" pitchFamily="34" charset="0"/>
                </a:rPr>
                <a:t>CHEMICAL</a:t>
              </a:r>
              <a:endParaRPr lang="en-AU" sz="1000" dirty="0">
                <a:latin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76358" y="3706186"/>
              <a:ext cx="942549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50" dirty="0" smtClean="0">
                  <a:latin typeface="Calibri" panose="020F0502020204030204" pitchFamily="34" charset="0"/>
                </a:rPr>
                <a:t>ELECTRICAL</a:t>
              </a:r>
              <a:endParaRPr lang="en-AU" sz="950" dirty="0">
                <a:latin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52136" y="3764812"/>
              <a:ext cx="970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000" dirty="0" smtClean="0">
                  <a:latin typeface="Calibri" panose="020F0502020204030204" pitchFamily="34" charset="0"/>
                </a:rPr>
                <a:t>RADIATION</a:t>
              </a:r>
              <a:endParaRPr lang="en-AU" sz="1000" dirty="0">
                <a:latin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05746" y="3776781"/>
              <a:ext cx="1153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000" dirty="0" smtClean="0">
                  <a:latin typeface="Calibri" panose="020F0502020204030204" pitchFamily="34" charset="0"/>
                </a:rPr>
                <a:t>MAGNETIC FIELD</a:t>
              </a:r>
              <a:endParaRPr lang="en-AU" sz="10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6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47675" y="260648"/>
            <a:ext cx="6048375" cy="792088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SIGNAGE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7675" y="1340768"/>
            <a:ext cx="8229600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All labs have safety hazard signage near the entry, they may also have additional signs</a:t>
            </a: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Clr>
                <a:srgbClr val="27348B"/>
              </a:buClr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	</a:t>
            </a:r>
          </a:p>
          <a:p>
            <a:pPr marL="0" indent="0">
              <a:buClr>
                <a:srgbClr val="27348B"/>
              </a:buClr>
              <a:buNone/>
            </a:pPr>
            <a:endParaRPr lang="en-US" sz="3200" dirty="0" smtClean="0">
              <a:latin typeface="Calibri" panose="020F0502020204030204" pitchFamily="34" charset="0"/>
            </a:endParaRPr>
          </a:p>
          <a:p>
            <a:pPr marL="0" indent="0">
              <a:buClr>
                <a:srgbClr val="27348B"/>
              </a:buClr>
              <a:buNone/>
            </a:pPr>
            <a:endParaRPr lang="en-US" sz="3200" dirty="0" smtClean="0">
              <a:latin typeface="Calibri" panose="020F0502020204030204" pitchFamily="34" charset="0"/>
            </a:endParaRPr>
          </a:p>
          <a:p>
            <a:pPr marL="0" indent="0">
              <a:buClr>
                <a:srgbClr val="27348B"/>
              </a:buClr>
              <a:buNone/>
            </a:pPr>
            <a:endParaRPr lang="en-US" sz="32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27348B"/>
              </a:buClr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27348B"/>
              </a:buClr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These signs must always be </a:t>
            </a:r>
            <a:r>
              <a:rPr lang="en-US" sz="2800" dirty="0" smtClean="0">
                <a:latin typeface="Calibri" panose="020F0502020204030204" pitchFamily="34" charset="0"/>
              </a:rPr>
              <a:t>acknowledged </a:t>
            </a:r>
            <a:r>
              <a:rPr lang="en-US" sz="2800" dirty="0" smtClean="0">
                <a:latin typeface="Calibri" panose="020F0502020204030204" pitchFamily="34" charset="0"/>
              </a:rPr>
              <a:t>and obeyed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11" name="Picture 10" descr="Safety Signag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425353"/>
            <a:ext cx="2232248" cy="2950450"/>
          </a:xfrm>
          <a:prstGeom prst="rect">
            <a:avLst/>
          </a:prstGeom>
          <a:ln w="19050">
            <a:solidFill>
              <a:srgbClr val="DDB10A"/>
            </a:solidFill>
          </a:ln>
        </p:spPr>
      </p:pic>
      <p:pic>
        <p:nvPicPr>
          <p:cNvPr id="12" name="Picture 11" descr="Door sign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438942"/>
            <a:ext cx="2232248" cy="2959376"/>
          </a:xfrm>
          <a:prstGeom prst="rect">
            <a:avLst/>
          </a:prstGeom>
          <a:ln w="19050">
            <a:solidFill>
              <a:srgbClr val="DDB10A"/>
            </a:solidFill>
          </a:ln>
        </p:spPr>
      </p:pic>
      <p:pic>
        <p:nvPicPr>
          <p:cNvPr id="6" name="Picture 5" descr="http://tse1.mm.bing.net/th?&amp;id=OIP.Mf2361b76c1cbdea36abe7c88ce111ef3H0&amp;w=300&amp;h=217&amp;c=0&amp;pid=1.9&amp;rs=0&amp;p=0&amp;r=0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952" r="4800" b="7749"/>
          <a:stretch/>
        </p:blipFill>
        <p:spPr bwMode="auto">
          <a:xfrm>
            <a:off x="6228184" y="2425353"/>
            <a:ext cx="2232248" cy="1701955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33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7841" y="260649"/>
            <a:ext cx="6048375" cy="792088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CHEMICAL SAFETY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7675" y="1268760"/>
            <a:ext cx="8229600" cy="54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Calibri" panose="020F0502020204030204" pitchFamily="34" charset="0"/>
              </a:rPr>
              <a:t>Chemalert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lvl="1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Chemical Inventory and </a:t>
            </a:r>
            <a:r>
              <a:rPr lang="en-US" sz="2400" dirty="0">
                <a:latin typeface="Calibri" panose="020F0502020204030204" pitchFamily="34" charset="0"/>
              </a:rPr>
              <a:t>s</a:t>
            </a:r>
            <a:r>
              <a:rPr lang="en-US" sz="2400" dirty="0" smtClean="0">
                <a:latin typeface="Calibri" panose="020F0502020204030204" pitchFamily="34" charset="0"/>
              </a:rPr>
              <a:t>afety system</a:t>
            </a:r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Read Safety Data Sheets </a:t>
            </a:r>
            <a:r>
              <a:rPr lang="en-US" sz="3200" i="1" dirty="0" smtClean="0">
                <a:latin typeface="Calibri" panose="020F0502020204030204" pitchFamily="34" charset="0"/>
              </a:rPr>
              <a:t>(SDS)</a:t>
            </a:r>
          </a:p>
          <a:p>
            <a:pPr lvl="1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Follow PPE and other instructions</a:t>
            </a:r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Labeling</a:t>
            </a:r>
          </a:p>
          <a:p>
            <a:pPr lvl="1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Label all containers with relevant information such as chemical type, safety risk, user name and date</a:t>
            </a:r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Disposal </a:t>
            </a:r>
          </a:p>
          <a:p>
            <a:pPr lvl="1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Make use of appropriate disposal methods</a:t>
            </a:r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Spills </a:t>
            </a:r>
          </a:p>
          <a:p>
            <a:pPr lvl="1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Only use appropriate clean up kits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5535" y="260649"/>
            <a:ext cx="6696745" cy="792088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EQUIPMENT USE AND TRAINING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1412776"/>
            <a:ext cx="8281739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Do not use equipment unless trained to do so</a:t>
            </a:r>
          </a:p>
          <a:p>
            <a:pPr>
              <a:spcBef>
                <a:spcPts val="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32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32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Always get training first</a:t>
            </a:r>
          </a:p>
          <a:p>
            <a:pPr>
              <a:spcBef>
                <a:spcPts val="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36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36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Read </a:t>
            </a:r>
            <a:r>
              <a:rPr lang="en-US" sz="3200" dirty="0">
                <a:latin typeface="Calibri" panose="020F0502020204030204" pitchFamily="34" charset="0"/>
              </a:rPr>
              <a:t>O</a:t>
            </a:r>
            <a:r>
              <a:rPr lang="en-US" sz="3200" dirty="0" smtClean="0">
                <a:latin typeface="Calibri" panose="020F0502020204030204" pitchFamily="34" charset="0"/>
              </a:rPr>
              <a:t>perating </a:t>
            </a:r>
            <a:r>
              <a:rPr lang="en-US" sz="3200" dirty="0">
                <a:latin typeface="Calibri" panose="020F0502020204030204" pitchFamily="34" charset="0"/>
              </a:rPr>
              <a:t>P</a:t>
            </a:r>
            <a:r>
              <a:rPr lang="en-US" sz="3200" dirty="0" smtClean="0">
                <a:latin typeface="Calibri" panose="020F0502020204030204" pitchFamily="34" charset="0"/>
              </a:rPr>
              <a:t>rocedure</a:t>
            </a:r>
          </a:p>
          <a:p>
            <a:pPr lvl="1">
              <a:spcBef>
                <a:spcPts val="6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Check instrument is safe to use</a:t>
            </a:r>
          </a:p>
          <a:p>
            <a:pPr lvl="1">
              <a:spcBef>
                <a:spcPts val="6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Report any safety issues</a:t>
            </a:r>
          </a:p>
          <a:p>
            <a:pPr lvl="1">
              <a:spcBef>
                <a:spcPts val="6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Consider reading manual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 descr="SO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2180456"/>
            <a:ext cx="3096344" cy="4311852"/>
          </a:xfrm>
          <a:prstGeom prst="rect">
            <a:avLst/>
          </a:prstGeom>
          <a:ln w="19050">
            <a:solidFill>
              <a:srgbClr val="DDB10A"/>
            </a:solidFill>
          </a:ln>
        </p:spPr>
      </p:pic>
    </p:spTree>
    <p:extLst>
      <p:ext uri="{BB962C8B-B14F-4D97-AF65-F5344CB8AC3E}">
        <p14:creationId xmlns:p14="http://schemas.microsoft.com/office/powerpoint/2010/main" val="20111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529" y="116632"/>
            <a:ext cx="6624736" cy="936105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PERSONAL PROTECTIVE EQUIPMENT </a:t>
            </a:r>
            <a:r>
              <a:rPr lang="en-US" sz="2000" dirty="0" smtClean="0">
                <a:latin typeface="Calibri" panose="020F0502020204030204" pitchFamily="34" charset="0"/>
              </a:rPr>
              <a:t>(PPE) </a:t>
            </a:r>
            <a:endParaRPr lang="en-AU" sz="2000" dirty="0">
              <a:latin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7675" y="1340768"/>
            <a:ext cx="822960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Fully enclosed shoes must be worn at </a:t>
            </a:r>
            <a:r>
              <a:rPr lang="en-US" sz="3200" b="1" u="sng" dirty="0" smtClean="0">
                <a:latin typeface="Calibri" panose="020F0502020204030204" pitchFamily="34" charset="0"/>
              </a:rPr>
              <a:t>ALL</a:t>
            </a:r>
            <a:r>
              <a:rPr lang="en-US" sz="3200" dirty="0" smtClean="0">
                <a:latin typeface="Calibri" panose="020F0502020204030204" pitchFamily="34" charset="0"/>
              </a:rPr>
              <a:t> time in </a:t>
            </a:r>
            <a:r>
              <a:rPr lang="en-US" sz="3200" b="1" u="sng" dirty="0" smtClean="0">
                <a:latin typeface="Calibri" panose="020F0502020204030204" pitchFamily="34" charset="0"/>
              </a:rPr>
              <a:t>ALL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laboratory’s</a:t>
            </a:r>
          </a:p>
          <a:p>
            <a:pPr>
              <a:spcBef>
                <a:spcPts val="12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Use </a:t>
            </a:r>
            <a:r>
              <a:rPr lang="en-US" sz="3200" dirty="0" smtClean="0">
                <a:latin typeface="Calibri" panose="020F0502020204030204" pitchFamily="34" charset="0"/>
              </a:rPr>
              <a:t>PPE if required</a:t>
            </a:r>
          </a:p>
          <a:p>
            <a:pPr lvl="1">
              <a:spcBef>
                <a:spcPts val="6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Gloves, safety glasses, aprons etc.</a:t>
            </a:r>
          </a:p>
          <a:p>
            <a:pPr lvl="1">
              <a:spcBef>
                <a:spcPts val="6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If not available contact laboratory supervisor</a:t>
            </a:r>
          </a:p>
          <a:p>
            <a:pPr lvl="1">
              <a:spcBef>
                <a:spcPts val="6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alibri" panose="020F0502020204030204" pitchFamily="34" charset="0"/>
              </a:rPr>
              <a:t>Do not think it’ll be fine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 descr="http://technotrans-eg.com/images/pp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6"/>
          <a:stretch/>
        </p:blipFill>
        <p:spPr bwMode="auto">
          <a:xfrm>
            <a:off x="2915816" y="4639412"/>
            <a:ext cx="1382090" cy="1929926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technotrans-eg.com/images/pp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9" r="51885"/>
          <a:stretch/>
        </p:blipFill>
        <p:spPr bwMode="auto">
          <a:xfrm>
            <a:off x="4792397" y="4624804"/>
            <a:ext cx="1382090" cy="1959142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http://www.firstsafetysigns.co.uk/WebRoot/BT2/Shops/Store2_002E_Shop1848/45F3/AC04/A97C/3C96/EDB3/AC10/3D29/6C1A/Eye-protection-must-be-worn.gif"/>
          <p:cNvPicPr/>
          <p:nvPr/>
        </p:nvPicPr>
        <p:blipFill rotWithShape="1"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9" t="-1" r="1963" b="2088"/>
          <a:stretch/>
        </p:blipFill>
        <p:spPr bwMode="auto">
          <a:xfrm>
            <a:off x="6694062" y="4610196"/>
            <a:ext cx="1491994" cy="1959142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://www.labelsource.co.uk/content/images/product/zoom/840ffda7-f174-4bcf-b906-4d13dab3b2cf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73" t="2713" r="26939" b="3877"/>
          <a:stretch/>
        </p:blipFill>
        <p:spPr bwMode="auto">
          <a:xfrm>
            <a:off x="966799" y="4665042"/>
            <a:ext cx="1382090" cy="1904296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23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7841" y="260648"/>
            <a:ext cx="6048375" cy="792089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SAFETY TRAINING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7675" y="1340768"/>
            <a:ext cx="8156774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27348B"/>
              </a:buClr>
              <a:buNone/>
            </a:pPr>
            <a:r>
              <a:rPr lang="en-US" sz="3200" dirty="0" smtClean="0">
                <a:latin typeface="Calibri" panose="020F0502020204030204" pitchFamily="34" charset="0"/>
              </a:rPr>
              <a:t>Variety of safety training available at </a:t>
            </a:r>
            <a:r>
              <a:rPr lang="en-US" sz="3200" dirty="0" smtClean="0">
                <a:latin typeface="Calibri" panose="020F0502020204030204" pitchFamily="34" charset="0"/>
              </a:rPr>
              <a:t>UWA: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marL="457200" lvl="1" indent="-457200">
              <a:spcBef>
                <a:spcPts val="18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Some are compulsory </a:t>
            </a:r>
            <a:r>
              <a:rPr lang="en-US" sz="3200" dirty="0" smtClean="0">
                <a:latin typeface="Calibri" panose="020F0502020204030204" pitchFamily="34" charset="0"/>
              </a:rPr>
              <a:t>dependent </a:t>
            </a:r>
            <a:r>
              <a:rPr lang="en-US" sz="3200" dirty="0" smtClean="0">
                <a:latin typeface="Calibri" panose="020F0502020204030204" pitchFamily="34" charset="0"/>
              </a:rPr>
              <a:t>on </a:t>
            </a:r>
            <a:r>
              <a:rPr lang="en-US" sz="3200" dirty="0" smtClean="0">
                <a:latin typeface="Calibri" panose="020F0502020204030204" pitchFamily="34" charset="0"/>
              </a:rPr>
              <a:t>function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marL="808038" lvl="2" indent="-358775">
              <a:spcBef>
                <a:spcPts val="6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e.g. Unsealed radioisotopes, Laser safety course</a:t>
            </a:r>
          </a:p>
          <a:p>
            <a:pPr marL="808038" lvl="2" indent="-358775">
              <a:spcBef>
                <a:spcPts val="6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Supervisors please identify the training required</a:t>
            </a:r>
          </a:p>
          <a:p>
            <a:pPr marL="449263" lvl="1" indent="-449263">
              <a:spcBef>
                <a:spcPts val="24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Others </a:t>
            </a:r>
            <a:r>
              <a:rPr lang="en-US" sz="2800" dirty="0" smtClean="0">
                <a:latin typeface="Calibri" panose="020F0502020204030204" pitchFamily="34" charset="0"/>
              </a:rPr>
              <a:t>Voluntary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808038" lvl="2" indent="-358775">
              <a:spcBef>
                <a:spcPts val="6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e.g. manual handling, fire awareness</a:t>
            </a:r>
          </a:p>
          <a:p>
            <a:pPr marL="449263" lvl="1" indent="-449263">
              <a:spcBef>
                <a:spcPts val="24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Full list available online at</a:t>
            </a:r>
          </a:p>
          <a:p>
            <a:pPr marL="715963" lvl="2" indent="-266700">
              <a:spcBef>
                <a:spcPts val="6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  <a:hlinkClick r:id="rId2"/>
              </a:rPr>
              <a:t>http://www.safety.uwa.edu.au/induction-and-training/courses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7841" y="260649"/>
            <a:ext cx="6048375" cy="792088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LOCAL AREA </a:t>
            </a:r>
            <a:r>
              <a:rPr lang="en-US" sz="2800" dirty="0" smtClean="0">
                <a:latin typeface="Calibri" panose="020F0502020204030204" pitchFamily="34" charset="0"/>
              </a:rPr>
              <a:t>– WALK AROUND</a:t>
            </a:r>
            <a:endParaRPr lang="en-AU" sz="28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928" y="1277867"/>
            <a:ext cx="806489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Supervisors please cover the following areas by showing personnel around your immediate work area: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latin typeface="Calibri" panose="020F0502020204030204" pitchFamily="34" charset="0"/>
              </a:rPr>
              <a:t>Local safety hazards </a:t>
            </a:r>
          </a:p>
          <a:p>
            <a:pPr marL="342900" indent="-342900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latin typeface="Calibri" panose="020F0502020204030204" pitchFamily="34" charset="0"/>
              </a:rPr>
              <a:t>Equipment which </a:t>
            </a:r>
            <a:r>
              <a:rPr lang="en-AU" sz="2400" dirty="0" smtClean="0">
                <a:latin typeface="Calibri" panose="020F0502020204030204" pitchFamily="34" charset="0"/>
              </a:rPr>
              <a:t>is </a:t>
            </a:r>
            <a:r>
              <a:rPr lang="en-AU" sz="2400" dirty="0">
                <a:latin typeface="Calibri" panose="020F0502020204030204" pitchFamily="34" charset="0"/>
              </a:rPr>
              <a:t>potentially hazardous</a:t>
            </a:r>
          </a:p>
          <a:p>
            <a:pPr marL="342900" indent="-342900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latin typeface="Calibri" panose="020F0502020204030204" pitchFamily="34" charset="0"/>
              </a:rPr>
              <a:t>Procedures to control risks within research </a:t>
            </a:r>
            <a:r>
              <a:rPr lang="en-AU" sz="2400" dirty="0" smtClean="0">
                <a:latin typeface="Calibri" panose="020F0502020204030204" pitchFamily="34" charset="0"/>
              </a:rPr>
              <a:t>group / area</a:t>
            </a:r>
            <a:endParaRPr lang="en-AU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latin typeface="Calibri" panose="020F0502020204030204" pitchFamily="34" charset="0"/>
              </a:rPr>
              <a:t>Egress routes in case of an emergency</a:t>
            </a:r>
          </a:p>
          <a:p>
            <a:pPr marL="342900" indent="-342900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latin typeface="Calibri" panose="020F0502020204030204" pitchFamily="34" charset="0"/>
              </a:rPr>
              <a:t>Location of PPE</a:t>
            </a:r>
          </a:p>
          <a:p>
            <a:pPr marL="342900" indent="-342900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latin typeface="Calibri" panose="020F0502020204030204" pitchFamily="34" charset="0"/>
              </a:rPr>
              <a:t>Location of nearest first aid kit</a:t>
            </a:r>
          </a:p>
          <a:p>
            <a:pPr marL="342900" indent="-342900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latin typeface="Calibri" panose="020F0502020204030204" pitchFamily="34" charset="0"/>
              </a:rPr>
              <a:t>Location of fire extinguishers</a:t>
            </a:r>
          </a:p>
          <a:p>
            <a:pPr marL="342900" indent="-342900">
              <a:buClr>
                <a:srgbClr val="DDB10A"/>
              </a:buClr>
              <a:buFont typeface="Wingdings" panose="05000000000000000000" pitchFamily="2" charset="2"/>
              <a:buChar char="§"/>
            </a:pPr>
            <a:endParaRPr lang="en-AU" dirty="0">
              <a:latin typeface="Calibri" panose="020F0502020204030204" pitchFamily="34" charset="0"/>
            </a:endParaRPr>
          </a:p>
          <a:p>
            <a:pPr algn="ctr">
              <a:buClr>
                <a:srgbClr val="DDB10A"/>
              </a:buClr>
            </a:pPr>
            <a:r>
              <a:rPr lang="en-A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SCHOOL SAFETY INDUCTION ENDS ONCE LOCAL AREA WALK AROUND </a:t>
            </a:r>
            <a:endParaRPr lang="en-AU" sz="2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DDB10A"/>
              </a:buClr>
            </a:pPr>
            <a:r>
              <a:rPr lang="en-A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IS COMPLETE AND ONE </a:t>
            </a:r>
            <a:r>
              <a:rPr lang="en-A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PAGE CONFIRMATION IS SIGNED OFF</a:t>
            </a:r>
          </a:p>
          <a:p>
            <a:pPr marL="342900" indent="-342900">
              <a:buClr>
                <a:srgbClr val="DDB10A"/>
              </a:buClr>
              <a:buFont typeface="Wingdings" panose="05000000000000000000" pitchFamily="2" charset="2"/>
              <a:buChar char="§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40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7544" y="1484784"/>
            <a:ext cx="8064128" cy="5184576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Have you completed the UWA online Safety Induction</a:t>
            </a:r>
            <a:r>
              <a:rPr lang="en-US" sz="3200" dirty="0" smtClean="0">
                <a:latin typeface="Calibri" panose="020F0502020204030204" pitchFamily="34" charset="0"/>
              </a:rPr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27348B"/>
              </a:buClr>
            </a:pPr>
            <a:endParaRPr lang="en-US" sz="32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Have you completed the Biosafety Induction</a:t>
            </a:r>
            <a:r>
              <a:rPr lang="en-US" sz="3200" dirty="0" smtClean="0">
                <a:latin typeface="Calibri" panose="020F0502020204030204" pitchFamily="34" charset="0"/>
              </a:rPr>
              <a:t>?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32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Safety </a:t>
            </a:r>
            <a:r>
              <a:rPr lang="en-US" sz="3200" dirty="0">
                <a:latin typeface="Calibri" panose="020F0502020204030204" pitchFamily="34" charset="0"/>
              </a:rPr>
              <a:t>is everyone’s </a:t>
            </a:r>
            <a:r>
              <a:rPr lang="en-US" sz="3200" dirty="0" smtClean="0">
                <a:latin typeface="Calibri" panose="020F0502020204030204" pitchFamily="34" charset="0"/>
              </a:rPr>
              <a:t>responsibility;</a:t>
            </a:r>
            <a:endParaRPr lang="en-US" sz="3200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Be safe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Report anything unsafe</a:t>
            </a:r>
          </a:p>
          <a:p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7841" y="260648"/>
            <a:ext cx="6048375" cy="792089"/>
          </a:xfrm>
        </p:spPr>
        <p:txBody>
          <a:bodyPr/>
          <a:lstStyle/>
          <a:p>
            <a:r>
              <a:rPr lang="en-AU" sz="3600" dirty="0" smtClean="0">
                <a:latin typeface="Calibri" panose="020F0502020204030204" pitchFamily="34" charset="0"/>
              </a:rPr>
              <a:t>INTRODUCTION</a:t>
            </a:r>
            <a:endParaRPr lang="en-AU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79513" y="116632"/>
            <a:ext cx="6264696" cy="93610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SCHOOL OF PHYSICS 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WORK, HEALTH &amp; SAFETY COMMITTEE</a:t>
            </a:r>
            <a:endParaRPr lang="en-AU" sz="28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S:\SCI\PHYS\Admin\Staff Photos\John Moore 2015 (1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816" y="1343243"/>
            <a:ext cx="1536285" cy="190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SCI\PHYS\Admin\Staff Photos\Markus Frankenberger 201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0076" y="1343243"/>
            <a:ext cx="1527805" cy="190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79512" y="3296002"/>
            <a:ext cx="1544980" cy="835617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27348B"/>
              </a:buClr>
            </a:pPr>
            <a:r>
              <a:rPr lang="en-AU" sz="1200" b="1" dirty="0">
                <a:latin typeface="Calibri" panose="020F0502020204030204" pitchFamily="34" charset="0"/>
              </a:rPr>
              <a:t>John </a:t>
            </a:r>
            <a:r>
              <a:rPr lang="en-AU" sz="1200" b="1" dirty="0" smtClean="0">
                <a:latin typeface="Calibri" panose="020F0502020204030204" pitchFamily="34" charset="0"/>
              </a:rPr>
              <a:t>Moore</a:t>
            </a:r>
          </a:p>
          <a:p>
            <a:pPr>
              <a:spcBef>
                <a:spcPts val="0"/>
              </a:spcBef>
              <a:buClr>
                <a:srgbClr val="27348B"/>
              </a:buClr>
            </a:pPr>
            <a:r>
              <a:rPr lang="en-AU" sz="900" dirty="0" smtClean="0">
                <a:latin typeface="Calibri" panose="020F0502020204030204" pitchFamily="34" charset="0"/>
              </a:rPr>
              <a:t>Safety Committee Chair </a:t>
            </a:r>
          </a:p>
          <a:p>
            <a:pPr>
              <a:spcBef>
                <a:spcPts val="0"/>
              </a:spcBef>
              <a:buClr>
                <a:srgbClr val="27348B"/>
              </a:buClr>
            </a:pPr>
            <a:r>
              <a:rPr lang="en-AU" sz="900" dirty="0" smtClean="0">
                <a:latin typeface="Calibri" panose="020F0502020204030204" pitchFamily="34" charset="0"/>
              </a:rPr>
              <a:t>School </a:t>
            </a:r>
            <a:r>
              <a:rPr lang="en-AU" sz="900" dirty="0">
                <a:latin typeface="Calibri" panose="020F0502020204030204" pitchFamily="34" charset="0"/>
              </a:rPr>
              <a:t>Safety </a:t>
            </a:r>
            <a:r>
              <a:rPr lang="en-AU" sz="900" dirty="0" smtClean="0">
                <a:latin typeface="Calibri" panose="020F0502020204030204" pitchFamily="34" charset="0"/>
              </a:rPr>
              <a:t>Officer </a:t>
            </a:r>
          </a:p>
          <a:p>
            <a:pPr>
              <a:spcBef>
                <a:spcPts val="0"/>
              </a:spcBef>
              <a:buClr>
                <a:srgbClr val="27348B"/>
              </a:buClr>
            </a:pPr>
            <a:r>
              <a:rPr lang="en-AU" sz="900" dirty="0" smtClean="0">
                <a:latin typeface="Calibri" panose="020F0502020204030204" pitchFamily="34" charset="0"/>
              </a:rPr>
              <a:t>Chemical Safety </a:t>
            </a:r>
            <a:r>
              <a:rPr lang="en-AU" sz="900" dirty="0">
                <a:latin typeface="Calibri" panose="020F0502020204030204" pitchFamily="34" charset="0"/>
              </a:rPr>
              <a:t>Officer </a:t>
            </a:r>
            <a:endParaRPr lang="en-AU" sz="9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rgbClr val="27348B"/>
              </a:buClr>
            </a:pPr>
            <a:r>
              <a:rPr lang="en-AU" sz="900" dirty="0" smtClean="0">
                <a:latin typeface="Calibri" panose="020F0502020204030204" pitchFamily="34" charset="0"/>
              </a:rPr>
              <a:t>Building </a:t>
            </a:r>
            <a:r>
              <a:rPr lang="en-AU" sz="900" dirty="0">
                <a:latin typeface="Calibri" panose="020F0502020204030204" pitchFamily="34" charset="0"/>
              </a:rPr>
              <a:t>Warden  </a:t>
            </a:r>
          </a:p>
          <a:p>
            <a:endParaRPr lang="en-AU" sz="900" dirty="0">
              <a:latin typeface="Calibri" panose="020F050202020403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979712" y="3316570"/>
            <a:ext cx="2016224" cy="50395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AU" sz="1200" b="1" dirty="0">
                <a:latin typeface="Calibri" panose="020F0502020204030204" pitchFamily="34" charset="0"/>
              </a:rPr>
              <a:t>Markus </a:t>
            </a:r>
            <a:r>
              <a:rPr lang="en-AU" sz="1200" b="1" dirty="0" err="1" smtClean="0">
                <a:latin typeface="Calibri" panose="020F0502020204030204" pitchFamily="34" charset="0"/>
              </a:rPr>
              <a:t>Frankenberger</a:t>
            </a:r>
            <a:endParaRPr lang="en-AU" sz="1200" b="1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AU" sz="900" dirty="0" smtClean="0">
                <a:latin typeface="Calibri" panose="020F0502020204030204" pitchFamily="34" charset="0"/>
              </a:rPr>
              <a:t>Safety </a:t>
            </a:r>
            <a:r>
              <a:rPr lang="en-AU" sz="900" dirty="0">
                <a:latin typeface="Calibri" panose="020F0502020204030204" pitchFamily="34" charset="0"/>
              </a:rPr>
              <a:t>and Health Representative </a:t>
            </a:r>
            <a:endParaRPr lang="en-AU" sz="900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AU" sz="900" dirty="0" smtClean="0">
                <a:latin typeface="Calibri" panose="020F0502020204030204" pitchFamily="34" charset="0"/>
              </a:rPr>
              <a:t>(</a:t>
            </a:r>
            <a:r>
              <a:rPr lang="en-AU" sz="900" dirty="0">
                <a:latin typeface="Calibri" panose="020F0502020204030204" pitchFamily="34" charset="0"/>
              </a:rPr>
              <a:t>Crawley &amp; Gingin)</a:t>
            </a:r>
          </a:p>
          <a:p>
            <a:endParaRPr lang="en-AU" sz="900" dirty="0">
              <a:latin typeface="Calibri" panose="020F0502020204030204" pitchFamily="34" charset="0"/>
            </a:endParaRPr>
          </a:p>
        </p:txBody>
      </p:sp>
      <p:pic>
        <p:nvPicPr>
          <p:cNvPr id="1028" name="Picture 4" descr="S:\SCI\PHYS\Admin\Staff Photos\Ian McArthur Head of School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816" y="4273644"/>
            <a:ext cx="1536285" cy="190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512" y="6237312"/>
            <a:ext cx="1224136" cy="504056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1200" b="1" dirty="0">
                <a:latin typeface="Calibri" panose="020F0502020204030204" pitchFamily="34" charset="0"/>
              </a:rPr>
              <a:t>Ian McArthur </a:t>
            </a:r>
            <a:endParaRPr lang="en-US" sz="1200" dirty="0">
              <a:latin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900" dirty="0" smtClean="0">
                <a:latin typeface="Calibri" panose="020F0502020204030204" pitchFamily="34" charset="0"/>
              </a:rPr>
              <a:t>Head </a:t>
            </a:r>
            <a:r>
              <a:rPr lang="en-US" sz="900" dirty="0">
                <a:latin typeface="Calibri" panose="020F0502020204030204" pitchFamily="34" charset="0"/>
              </a:rPr>
              <a:t>of School</a:t>
            </a:r>
          </a:p>
          <a:p>
            <a:endParaRPr lang="en-AU" dirty="0">
              <a:latin typeface="Calibri" panose="020F0502020204030204" pitchFamily="34" charset="0"/>
            </a:endParaRPr>
          </a:p>
        </p:txBody>
      </p:sp>
      <p:pic>
        <p:nvPicPr>
          <p:cNvPr id="1029" name="Picture 5" descr="S:\SCI\PHYS\Admin\Staff Photos\Jay Jay Jegathesan School Manager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1712" y="4273644"/>
            <a:ext cx="1536169" cy="190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47664" y="6226141"/>
            <a:ext cx="22821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b="1" dirty="0">
                <a:latin typeface="Calibri" panose="020F0502020204030204" pitchFamily="34" charset="0"/>
              </a:rPr>
              <a:t>Jay </a:t>
            </a:r>
            <a:r>
              <a:rPr lang="en-US" sz="1200" b="1" dirty="0" err="1">
                <a:latin typeface="Calibri" panose="020F0502020204030204" pitchFamily="34" charset="0"/>
              </a:rPr>
              <a:t>Jay</a:t>
            </a:r>
            <a:r>
              <a:rPr lang="en-US" sz="1200" b="1" dirty="0">
                <a:latin typeface="Calibri" panose="020F0502020204030204" pitchFamily="34" charset="0"/>
              </a:rPr>
              <a:t> </a:t>
            </a:r>
            <a:r>
              <a:rPr lang="en-US" sz="1200" b="1" dirty="0" err="1" smtClean="0">
                <a:latin typeface="Calibri" panose="020F0502020204030204" pitchFamily="34" charset="0"/>
              </a:rPr>
              <a:t>Jegathesan</a:t>
            </a:r>
            <a:r>
              <a:rPr lang="en-US" sz="900" dirty="0" smtClean="0">
                <a:latin typeface="Calibri" panose="020F0502020204030204" pitchFamily="34" charset="0"/>
              </a:rPr>
              <a:t> </a:t>
            </a:r>
            <a:endParaRPr lang="en-US" sz="900" dirty="0" smtClean="0">
              <a:latin typeface="Calibri" panose="020F0502020204030204" pitchFamily="34" charset="0"/>
            </a:endParaRPr>
          </a:p>
          <a:p>
            <a:pPr lvl="1"/>
            <a:r>
              <a:rPr lang="en-US" sz="900" dirty="0" smtClean="0">
                <a:latin typeface="Calibri" panose="020F0502020204030204" pitchFamily="34" charset="0"/>
              </a:rPr>
              <a:t>School </a:t>
            </a:r>
            <a:r>
              <a:rPr lang="en-US" sz="900" dirty="0">
                <a:latin typeface="Calibri" panose="020F0502020204030204" pitchFamily="34" charset="0"/>
              </a:rPr>
              <a:t>Manager</a:t>
            </a:r>
          </a:p>
        </p:txBody>
      </p:sp>
      <p:pic>
        <p:nvPicPr>
          <p:cNvPr id="1030" name="Picture 6" descr="S:\SCI\PHYS\Admin\Staff Photos\Tim St Pierre 2015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3775" y="1331690"/>
            <a:ext cx="1502349" cy="190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77372" y="3296002"/>
            <a:ext cx="19874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b="1" dirty="0">
                <a:latin typeface="Calibri" panose="020F0502020204030204" pitchFamily="34" charset="0"/>
              </a:rPr>
              <a:t>Tim </a:t>
            </a:r>
            <a:r>
              <a:rPr lang="en-US" sz="1200" b="1" dirty="0" smtClean="0">
                <a:latin typeface="Calibri" panose="020F0502020204030204" pitchFamily="34" charset="0"/>
              </a:rPr>
              <a:t>St</a:t>
            </a:r>
            <a:r>
              <a:rPr lang="en-US" sz="1200" b="1" dirty="0">
                <a:latin typeface="Calibri" panose="020F0502020204030204" pitchFamily="34" charset="0"/>
              </a:rPr>
              <a:t>. </a:t>
            </a:r>
            <a:r>
              <a:rPr lang="en-US" sz="1200" b="1" dirty="0" smtClean="0">
                <a:latin typeface="Calibri" panose="020F0502020204030204" pitchFamily="34" charset="0"/>
              </a:rPr>
              <a:t>Pierre</a:t>
            </a:r>
          </a:p>
          <a:p>
            <a:pPr lvl="1"/>
            <a:r>
              <a:rPr lang="en-US" sz="900" dirty="0" smtClean="0">
                <a:latin typeface="Calibri" panose="020F0502020204030204" pitchFamily="34" charset="0"/>
              </a:rPr>
              <a:t>Biological </a:t>
            </a:r>
            <a:r>
              <a:rPr lang="en-US" sz="900" dirty="0">
                <a:latin typeface="Calibri" panose="020F0502020204030204" pitchFamily="34" charset="0"/>
              </a:rPr>
              <a:t>Safety Officer</a:t>
            </a:r>
          </a:p>
        </p:txBody>
      </p:sp>
      <p:pic>
        <p:nvPicPr>
          <p:cNvPr id="3" name="Picture 2" descr="S:\SCI\PHYS\Admin\Staff Photos\Li Ju 2015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1687" y="1331690"/>
            <a:ext cx="1512488" cy="190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76056" y="3263686"/>
            <a:ext cx="2276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b="1" dirty="0" err="1" smtClean="0">
                <a:latin typeface="Calibri" panose="020F0502020204030204" pitchFamily="34" charset="0"/>
              </a:rPr>
              <a:t>Ju</a:t>
            </a:r>
            <a:r>
              <a:rPr lang="en-US" sz="1200" b="1" dirty="0" smtClean="0">
                <a:latin typeface="Calibri" panose="020F0502020204030204" pitchFamily="34" charset="0"/>
              </a:rPr>
              <a:t> Li </a:t>
            </a:r>
          </a:p>
          <a:p>
            <a:pPr lvl="1"/>
            <a:r>
              <a:rPr lang="en-US" sz="900" dirty="0" smtClean="0">
                <a:latin typeface="Calibri" panose="020F0502020204030204" pitchFamily="34" charset="0"/>
              </a:rPr>
              <a:t>Laser </a:t>
            </a:r>
            <a:r>
              <a:rPr lang="en-US" sz="900" dirty="0">
                <a:latin typeface="Calibri" panose="020F0502020204030204" pitchFamily="34" charset="0"/>
              </a:rPr>
              <a:t>Safety Officer </a:t>
            </a:r>
            <a:endParaRPr lang="en-US" sz="900" dirty="0" smtClean="0">
              <a:latin typeface="Calibri" panose="020F0502020204030204" pitchFamily="34" charset="0"/>
            </a:endParaRPr>
          </a:p>
          <a:p>
            <a:pPr lvl="1"/>
            <a:r>
              <a:rPr lang="en-US" sz="900" dirty="0" smtClean="0">
                <a:latin typeface="Calibri" panose="020F0502020204030204" pitchFamily="34" charset="0"/>
              </a:rPr>
              <a:t>(</a:t>
            </a:r>
            <a:r>
              <a:rPr lang="en-US" sz="900" dirty="0">
                <a:latin typeface="Calibri" panose="020F0502020204030204" pitchFamily="34" charset="0"/>
              </a:rPr>
              <a:t>Crawley)</a:t>
            </a:r>
          </a:p>
        </p:txBody>
      </p:sp>
      <p:pic>
        <p:nvPicPr>
          <p:cNvPr id="6" name="Picture 3" descr="S:\SCI\PHYS\Admin\Staff Photos\Chunnong Zhao Snr Res Fellow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2320" y="1318091"/>
            <a:ext cx="1471886" cy="190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6256" y="3263686"/>
            <a:ext cx="21618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b="1" dirty="0" err="1">
                <a:latin typeface="Calibri" panose="020F0502020204030204" pitchFamily="34" charset="0"/>
              </a:rPr>
              <a:t>Chunnong</a:t>
            </a:r>
            <a:r>
              <a:rPr lang="en-US" sz="1200" b="1" dirty="0">
                <a:latin typeface="Calibri" panose="020F0502020204030204" pitchFamily="34" charset="0"/>
              </a:rPr>
              <a:t> </a:t>
            </a:r>
            <a:r>
              <a:rPr lang="en-US" sz="1200" b="1" dirty="0" smtClean="0">
                <a:latin typeface="Calibri" panose="020F0502020204030204" pitchFamily="34" charset="0"/>
              </a:rPr>
              <a:t>Zhao</a:t>
            </a:r>
          </a:p>
          <a:p>
            <a:pPr lvl="1"/>
            <a:r>
              <a:rPr lang="en-US" sz="900" dirty="0" smtClean="0">
                <a:latin typeface="Calibri" panose="020F0502020204030204" pitchFamily="34" charset="0"/>
              </a:rPr>
              <a:t>Laser </a:t>
            </a:r>
            <a:r>
              <a:rPr lang="en-US" sz="900" dirty="0">
                <a:latin typeface="Calibri" panose="020F0502020204030204" pitchFamily="34" charset="0"/>
              </a:rPr>
              <a:t>Safety Officer </a:t>
            </a:r>
            <a:endParaRPr lang="en-US" sz="900" dirty="0" smtClean="0">
              <a:latin typeface="Calibri" panose="020F0502020204030204" pitchFamily="34" charset="0"/>
            </a:endParaRPr>
          </a:p>
          <a:p>
            <a:pPr lvl="1"/>
            <a:r>
              <a:rPr lang="en-US" sz="900" dirty="0" smtClean="0">
                <a:latin typeface="Calibri" panose="020F0502020204030204" pitchFamily="34" charset="0"/>
              </a:rPr>
              <a:t>(</a:t>
            </a:r>
            <a:r>
              <a:rPr lang="en-US" sz="900" dirty="0" err="1">
                <a:latin typeface="Calibri" panose="020F0502020204030204" pitchFamily="34" charset="0"/>
              </a:rPr>
              <a:t>Gingin</a:t>
            </a:r>
            <a:r>
              <a:rPr lang="en-US" sz="900" dirty="0"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8" name="Picture 4" descr="S:\SCI\PHYS\Admin\Staff Photos\Grant Walker 2015 (1)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3775" y="4273644"/>
            <a:ext cx="1492064" cy="189511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47862" y="6226141"/>
            <a:ext cx="25202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b="1" dirty="0">
                <a:latin typeface="Calibri" panose="020F0502020204030204" pitchFamily="34" charset="0"/>
              </a:rPr>
              <a:t>Grant Walker </a:t>
            </a:r>
            <a:endParaRPr lang="en-US" sz="1200" b="1" dirty="0" smtClean="0">
              <a:latin typeface="Calibri" panose="020F0502020204030204" pitchFamily="34" charset="0"/>
            </a:endParaRPr>
          </a:p>
          <a:p>
            <a:pPr lvl="1"/>
            <a:r>
              <a:rPr lang="en-US" sz="900" dirty="0" smtClean="0">
                <a:latin typeface="Calibri" panose="020F0502020204030204" pitchFamily="34" charset="0"/>
              </a:rPr>
              <a:t>Industry Safety Representative</a:t>
            </a:r>
            <a:endParaRPr lang="en-US" sz="900" dirty="0">
              <a:latin typeface="Calibri" panose="020F0502020204030204" pitchFamily="34" charset="0"/>
            </a:endParaRPr>
          </a:p>
        </p:txBody>
      </p:sp>
      <p:pic>
        <p:nvPicPr>
          <p:cNvPr id="13" name="Picture 6" descr="http://www.icrar.org/__data/assets/image/0009/1784286/RenuSharma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1687" y="4273644"/>
            <a:ext cx="1473461" cy="191647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076056" y="6193824"/>
            <a:ext cx="191826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1200" b="1" dirty="0" err="1">
                <a:latin typeface="Calibri" panose="020F0502020204030204" pitchFamily="34" charset="0"/>
              </a:rPr>
              <a:t>Renu</a:t>
            </a:r>
            <a:r>
              <a:rPr lang="en-US" sz="1200" b="1" dirty="0">
                <a:latin typeface="Calibri" panose="020F0502020204030204" pitchFamily="34" charset="0"/>
              </a:rPr>
              <a:t> </a:t>
            </a:r>
            <a:r>
              <a:rPr lang="en-US" sz="1200" b="1" dirty="0" smtClean="0">
                <a:latin typeface="Calibri" panose="020F0502020204030204" pitchFamily="34" charset="0"/>
              </a:rPr>
              <a:t>Sharma</a:t>
            </a:r>
          </a:p>
          <a:p>
            <a:pPr lvl="1">
              <a:lnSpc>
                <a:spcPct val="120000"/>
              </a:lnSpc>
            </a:pPr>
            <a:r>
              <a:rPr lang="en-US" sz="900" dirty="0" smtClean="0">
                <a:latin typeface="Calibri" panose="020F0502020204030204" pitchFamily="34" charset="0"/>
              </a:rPr>
              <a:t>ICRAR</a:t>
            </a:r>
            <a:endParaRPr lang="en-US" sz="900" dirty="0">
              <a:latin typeface="Calibri" panose="020F0502020204030204" pitchFamily="34" charset="0"/>
            </a:endParaRPr>
          </a:p>
        </p:txBody>
      </p:sp>
      <p:pic>
        <p:nvPicPr>
          <p:cNvPr id="1032" name="Picture 8" descr="http://equs.org/sites/default/files/styles/large/public/images/profiles/nikita.jpg?itok=U79MRxnW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7813" y="4273644"/>
            <a:ext cx="1499219" cy="190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876256" y="6226141"/>
            <a:ext cx="21618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b="1" dirty="0">
                <a:latin typeface="Calibri" panose="020F0502020204030204" pitchFamily="34" charset="0"/>
              </a:rPr>
              <a:t>Nikita </a:t>
            </a:r>
            <a:r>
              <a:rPr lang="en-US" sz="1200" b="1" dirty="0" err="1" smtClean="0">
                <a:latin typeface="Calibri" panose="020F0502020204030204" pitchFamily="34" charset="0"/>
              </a:rPr>
              <a:t>Kostylev</a:t>
            </a:r>
            <a:endParaRPr lang="en-US" sz="1200" b="1" dirty="0" smtClean="0">
              <a:latin typeface="Calibri" panose="020F0502020204030204" pitchFamily="34" charset="0"/>
            </a:endParaRPr>
          </a:p>
          <a:p>
            <a:pPr lvl="1"/>
            <a:r>
              <a:rPr lang="en-US" sz="900" dirty="0" smtClean="0">
                <a:latin typeface="Calibri" panose="020F0502020204030204" pitchFamily="34" charset="0"/>
              </a:rPr>
              <a:t>Student </a:t>
            </a:r>
            <a:r>
              <a:rPr lang="en-US" sz="900" dirty="0">
                <a:latin typeface="Calibri" panose="020F0502020204030204" pitchFamily="34" charset="0"/>
              </a:rPr>
              <a:t>Representative</a:t>
            </a:r>
          </a:p>
        </p:txBody>
      </p:sp>
    </p:spTree>
    <p:extLst>
      <p:ext uri="{BB962C8B-B14F-4D97-AF65-F5344CB8AC3E}">
        <p14:creationId xmlns:p14="http://schemas.microsoft.com/office/powerpoint/2010/main" val="31573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536" y="1340769"/>
            <a:ext cx="8496944" cy="5184576"/>
          </a:xfrm>
        </p:spPr>
        <p:txBody>
          <a:bodyPr/>
          <a:lstStyle/>
          <a:p>
            <a:r>
              <a:rPr lang="pl-PL" sz="3200" dirty="0" smtClean="0">
                <a:latin typeface="Calibri" panose="020F0502020204030204" pitchFamily="34" charset="0"/>
              </a:rPr>
              <a:t>Available online</a:t>
            </a:r>
            <a:r>
              <a:rPr lang="en-AU" sz="3200" dirty="0" smtClean="0">
                <a:latin typeface="Calibri" panose="020F0502020204030204" pitchFamily="34" charset="0"/>
              </a:rPr>
              <a:t>:</a:t>
            </a:r>
            <a:r>
              <a:rPr lang="en-AU" sz="3200" dirty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pl-PL" dirty="0">
                <a:latin typeface="Calibri" panose="020F0502020204030204" pitchFamily="34" charset="0"/>
                <a:hlinkClick r:id="rId2"/>
              </a:rPr>
              <a:t>://www.physics.uwa.edu.au/staff/safety</a:t>
            </a:r>
            <a:endParaRPr lang="en-US" dirty="0">
              <a:latin typeface="Calibri" panose="020F0502020204030204" pitchFamily="34" charset="0"/>
            </a:endParaRPr>
          </a:p>
          <a:p>
            <a:pPr marL="715963" lvl="2" indent="-357188"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latin typeface="Calibri" panose="020F0502020204030204" pitchFamily="34" charset="0"/>
              </a:rPr>
              <a:t>Summarises</a:t>
            </a:r>
            <a:r>
              <a:rPr lang="en-US" sz="2400" dirty="0">
                <a:latin typeface="Calibri" panose="020F0502020204030204" pitchFamily="34" charset="0"/>
              </a:rPr>
              <a:t> majority of UWA Occupational Safety and Health rules and regulations</a:t>
            </a:r>
          </a:p>
          <a:p>
            <a:pPr marL="715963" lvl="2" indent="-357188"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Outlines the majority of occupational health and safety issues in the school</a:t>
            </a:r>
          </a:p>
          <a:p>
            <a:pPr marL="715963" lvl="2" indent="-357188"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Provides information on what to do in an emergency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715963" lvl="2" indent="-357188">
              <a:spcBef>
                <a:spcPts val="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3200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Should </a:t>
            </a:r>
            <a:r>
              <a:rPr lang="en-US" sz="3200" dirty="0">
                <a:latin typeface="Calibri" panose="020F0502020204030204" pitchFamily="34" charset="0"/>
              </a:rPr>
              <a:t>be read </a:t>
            </a:r>
            <a:r>
              <a:rPr lang="en-US" sz="3200" dirty="0" smtClean="0">
                <a:latin typeface="Calibri" panose="020F0502020204030204" pitchFamily="34" charset="0"/>
              </a:rPr>
              <a:t>by:</a:t>
            </a:r>
          </a:p>
          <a:p>
            <a:pPr marL="457200" indent="-98425">
              <a:buClr>
                <a:srgbClr val="27348B"/>
              </a:buClr>
              <a:buFont typeface="Wingdings" panose="05000000000000000000" pitchFamily="2" charset="2"/>
              <a:buChar char="§"/>
              <a:tabLst>
                <a:tab pos="541338" algn="l"/>
              </a:tabLst>
            </a:pPr>
            <a:r>
              <a:rPr lang="en-US" sz="2400" dirty="0" smtClean="0">
                <a:latin typeface="Calibri" panose="020F0502020204030204" pitchFamily="34" charset="0"/>
              </a:rPr>
              <a:t>   All staff</a:t>
            </a:r>
          </a:p>
          <a:p>
            <a:pPr marL="457200" indent="-98425">
              <a:buClr>
                <a:srgbClr val="27348B"/>
              </a:buClr>
              <a:buFont typeface="Wingdings" panose="05000000000000000000" pitchFamily="2" charset="2"/>
              <a:buChar char="§"/>
              <a:tabLst>
                <a:tab pos="449263" algn="l"/>
              </a:tabLst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  All Students including independent </a:t>
            </a:r>
            <a:r>
              <a:rPr lang="en-US" sz="2400" dirty="0">
                <a:latin typeface="Calibri" panose="020F0502020204030204" pitchFamily="34" charset="0"/>
              </a:rPr>
              <a:t>students*</a:t>
            </a:r>
          </a:p>
          <a:p>
            <a:pPr marL="266700" indent="92075">
              <a:spcBef>
                <a:spcPts val="1800"/>
              </a:spcBef>
            </a:pPr>
            <a:r>
              <a:rPr lang="en-US" sz="1400" dirty="0" smtClean="0">
                <a:latin typeface="Calibri" panose="020F0502020204030204" pitchFamily="34" charset="0"/>
              </a:rPr>
              <a:t>*  Independent </a:t>
            </a:r>
            <a:r>
              <a:rPr lang="en-US" sz="1400" dirty="0">
                <a:latin typeface="Calibri" panose="020F0502020204030204" pitchFamily="34" charset="0"/>
              </a:rPr>
              <a:t>students are those who are expected to operate </a:t>
            </a:r>
            <a:r>
              <a:rPr lang="en-US" sz="1400" dirty="0" smtClean="0">
                <a:latin typeface="Calibri" panose="020F0502020204030204" pitchFamily="34" charset="0"/>
              </a:rPr>
              <a:t>without direct </a:t>
            </a:r>
            <a:r>
              <a:rPr lang="en-US" sz="1400" dirty="0">
                <a:latin typeface="Calibri" panose="020F0502020204030204" pitchFamily="34" charset="0"/>
              </a:rPr>
              <a:t>supervision</a:t>
            </a:r>
          </a:p>
          <a:p>
            <a:endParaRPr lang="en-AU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5537" y="260649"/>
            <a:ext cx="6480720" cy="792088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SCHOOL SAFETY MANUAL</a:t>
            </a:r>
            <a:endParaRPr lang="en-AU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536" y="1412875"/>
            <a:ext cx="8280920" cy="503957"/>
          </a:xfrm>
        </p:spPr>
        <p:txBody>
          <a:bodyPr/>
          <a:lstStyle/>
          <a:p>
            <a:r>
              <a:rPr lang="en-AU" sz="3200" dirty="0" smtClean="0">
                <a:latin typeface="Calibri" panose="020F0502020204030204" pitchFamily="34" charset="0"/>
              </a:rPr>
              <a:t>In case of an Emergency:</a:t>
            </a:r>
          </a:p>
          <a:p>
            <a:endParaRPr lang="en-AU" sz="3200" dirty="0" smtClean="0"/>
          </a:p>
          <a:p>
            <a:pPr marL="457200" indent="-457200"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AU" sz="3200" dirty="0" smtClean="0">
                <a:latin typeface="Calibri" panose="020F0502020204030204" pitchFamily="34" charset="0"/>
              </a:rPr>
              <a:t>Dial </a:t>
            </a:r>
            <a:r>
              <a:rPr lang="en-AU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000</a:t>
            </a:r>
          </a:p>
          <a:p>
            <a:pPr marL="1200150" lvl="1" indent="-457200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AU" sz="2600" dirty="0" smtClean="0">
                <a:latin typeface="Calibri" panose="020F0502020204030204" pitchFamily="34" charset="0"/>
              </a:rPr>
              <a:t>where an Ambulance or the Police is needed</a:t>
            </a:r>
          </a:p>
          <a:p>
            <a:pPr marL="1200150" lvl="1" indent="-457200">
              <a:buClr>
                <a:srgbClr val="DDB10A"/>
              </a:buClr>
              <a:buFont typeface="Wingdings" panose="05000000000000000000" pitchFamily="2" charset="2"/>
              <a:buChar char="§"/>
            </a:pPr>
            <a:endParaRPr lang="en-AU" sz="26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AU" sz="3200" dirty="0">
                <a:latin typeface="Calibri" panose="020F0502020204030204" pitchFamily="34" charset="0"/>
              </a:rPr>
              <a:t>Dial </a:t>
            </a:r>
            <a:r>
              <a:rPr lang="en-AU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2222 </a:t>
            </a:r>
            <a:r>
              <a:rPr lang="en-AU" sz="2000" dirty="0" smtClean="0">
                <a:latin typeface="Calibri" panose="020F0502020204030204" pitchFamily="34" charset="0"/>
              </a:rPr>
              <a:t>(6488 2222)</a:t>
            </a:r>
            <a:endParaRPr lang="en-AU" sz="2000" dirty="0">
              <a:latin typeface="Calibri" panose="020F0502020204030204" pitchFamily="34" charset="0"/>
            </a:endParaRPr>
          </a:p>
          <a:p>
            <a:pPr marL="1200150" lvl="1" indent="-457200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AU" sz="2600" dirty="0">
                <a:latin typeface="Calibri" panose="020F0502020204030204" pitchFamily="34" charset="0"/>
              </a:rPr>
              <a:t>f</a:t>
            </a:r>
            <a:r>
              <a:rPr lang="en-AU" sz="2600" dirty="0" smtClean="0">
                <a:latin typeface="Calibri" panose="020F0502020204030204" pitchFamily="34" charset="0"/>
              </a:rPr>
              <a:t>or UWA Security</a:t>
            </a:r>
            <a:endParaRPr lang="en-AU" sz="2600" b="1" dirty="0">
              <a:solidFill>
                <a:srgbClr val="27348B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7841" y="260647"/>
            <a:ext cx="6048375" cy="792089"/>
          </a:xfrm>
        </p:spPr>
        <p:txBody>
          <a:bodyPr/>
          <a:lstStyle/>
          <a:p>
            <a:r>
              <a:rPr lang="en-AU" sz="3600" dirty="0" smtClean="0">
                <a:latin typeface="Calibri" panose="020F0502020204030204" pitchFamily="34" charset="0"/>
              </a:rPr>
              <a:t>IN AN EMERGENCY</a:t>
            </a:r>
            <a:endParaRPr lang="en-AU" sz="3600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Ambulanc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5013176"/>
            <a:ext cx="795001" cy="1401836"/>
          </a:xfrm>
          <a:prstGeom prst="rect">
            <a:avLst/>
          </a:prstGeom>
        </p:spPr>
      </p:pic>
      <p:pic>
        <p:nvPicPr>
          <p:cNvPr id="11" name="Picture 10" descr="Polic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408" y="4989111"/>
            <a:ext cx="1152128" cy="142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5536" y="116632"/>
            <a:ext cx="6048375" cy="648419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INCIDENT, INJURY / NEAR MISS </a:t>
            </a:r>
            <a:r>
              <a:rPr lang="en-US" sz="2800" dirty="0">
                <a:latin typeface="Calibri" panose="020F0502020204030204" pitchFamily="34" charset="0"/>
              </a:rPr>
              <a:t>&amp;</a:t>
            </a:r>
            <a:r>
              <a:rPr lang="en-US" sz="2800" dirty="0" smtClean="0">
                <a:latin typeface="Calibri" panose="020F0502020204030204" pitchFamily="34" charset="0"/>
              </a:rPr>
              <a:t> HAZARD FORMS</a:t>
            </a:r>
            <a:endParaRPr lang="en-AU" sz="2800" dirty="0">
              <a:latin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95536" y="1412776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Forms available online: </a:t>
            </a:r>
            <a:r>
              <a:rPr lang="pl-PL" sz="2200" dirty="0" smtClean="0">
                <a:latin typeface="Calibri" panose="020F0502020204030204" pitchFamily="34" charset="0"/>
                <a:hlinkClick r:id="rId2"/>
              </a:rPr>
              <a:t>http://www.safety.uwa.edu.au/incidents-injuries-emergency/notification</a:t>
            </a:r>
            <a:endParaRPr lang="en-US" sz="2200" dirty="0" smtClean="0">
              <a:latin typeface="Calibri" panose="020F0502020204030204" pitchFamily="34" charset="0"/>
            </a:endParaRPr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3200" dirty="0" smtClean="0">
              <a:latin typeface="Calibri" panose="020F0502020204030204" pitchFamily="34" charset="0"/>
            </a:endParaRPr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Incident, Injury / Near Miss Form:</a:t>
            </a:r>
          </a:p>
          <a:p>
            <a:pPr lvl="1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When someone gets hurt or equipment is damaged</a:t>
            </a:r>
          </a:p>
          <a:p>
            <a:pPr lvl="1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Also in case of a near miss</a:t>
            </a:r>
          </a:p>
          <a:p>
            <a:pPr lvl="1"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3200" dirty="0" smtClean="0">
              <a:latin typeface="Calibri" panose="020F0502020204030204" pitchFamily="34" charset="0"/>
            </a:endParaRPr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Hazard Report Form</a:t>
            </a:r>
          </a:p>
          <a:p>
            <a:pPr lvl="1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Report potential for injury or damage</a:t>
            </a:r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69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7841" y="260649"/>
            <a:ext cx="6048375" cy="792088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BUILDING EVACUATION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7675" y="1340768"/>
            <a:ext cx="8229600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b="1" u="sng" dirty="0" smtClean="0">
                <a:latin typeface="Calibri" panose="020F0502020204030204" pitchFamily="34" charset="0"/>
              </a:rPr>
              <a:t>Always</a:t>
            </a:r>
            <a:r>
              <a:rPr lang="en-US" sz="3200" dirty="0" smtClean="0">
                <a:latin typeface="Calibri" panose="020F0502020204030204" pitchFamily="34" charset="0"/>
              </a:rPr>
              <a:t> evacuate when the alarm sounds</a:t>
            </a:r>
          </a:p>
          <a:p>
            <a:pPr lvl="1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E</a:t>
            </a:r>
            <a:r>
              <a:rPr lang="en-US" sz="2400" dirty="0" smtClean="0">
                <a:latin typeface="Calibri" panose="020F0502020204030204" pitchFamily="34" charset="0"/>
              </a:rPr>
              <a:t>ven if it is a test evacuation</a:t>
            </a:r>
          </a:p>
          <a:p>
            <a:pPr lvl="1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Leave behind </a:t>
            </a:r>
            <a:r>
              <a:rPr lang="en-US" sz="2400" u="sng" dirty="0" smtClean="0">
                <a:latin typeface="Calibri" panose="020F0502020204030204" pitchFamily="34" charset="0"/>
              </a:rPr>
              <a:t>ALL</a:t>
            </a:r>
            <a:r>
              <a:rPr lang="en-US" sz="2400" dirty="0" smtClean="0">
                <a:latin typeface="Calibri" panose="020F0502020204030204" pitchFamily="34" charset="0"/>
              </a:rPr>
              <a:t> belongings and exit immediately via the emergency stairs, do NOT attempt to use the elevators</a:t>
            </a:r>
          </a:p>
          <a:p>
            <a:pPr lvl="1">
              <a:spcBef>
                <a:spcPts val="6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There are multiple egress routes</a:t>
            </a:r>
          </a:p>
          <a:p>
            <a:pPr marL="457200" lvl="1" indent="0">
              <a:spcBef>
                <a:spcPts val="0"/>
              </a:spcBef>
              <a:buClr>
                <a:srgbClr val="DDB10A"/>
              </a:buClr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Follow </a:t>
            </a:r>
            <a:r>
              <a:rPr lang="en-US" sz="3200" b="1" u="sng" dirty="0" smtClean="0">
                <a:latin typeface="Calibri" panose="020F0502020204030204" pitchFamily="34" charset="0"/>
              </a:rPr>
              <a:t>ALL</a:t>
            </a:r>
            <a:r>
              <a:rPr lang="en-US" sz="3200" dirty="0" smtClean="0">
                <a:latin typeface="Calibri" panose="020F0502020204030204" pitchFamily="34" charset="0"/>
              </a:rPr>
              <a:t> directions from Area Wardens</a:t>
            </a:r>
          </a:p>
          <a:p>
            <a:pPr lvl="1">
              <a:spcBef>
                <a:spcPts val="6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This is the person with the red hat</a:t>
            </a:r>
          </a:p>
          <a:p>
            <a:pPr marL="457200" lvl="1" indent="0">
              <a:spcBef>
                <a:spcPts val="0"/>
              </a:spcBef>
              <a:buClr>
                <a:srgbClr val="DDB10A"/>
              </a:buClr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Move away from the building</a:t>
            </a:r>
          </a:p>
          <a:p>
            <a:pPr lvl="1">
              <a:spcBef>
                <a:spcPts val="6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To your nearest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Emergency Assembly Point</a:t>
            </a:r>
          </a:p>
          <a:p>
            <a:endParaRPr lang="en-US" sz="3200" dirty="0"/>
          </a:p>
        </p:txBody>
      </p:sp>
      <p:pic>
        <p:nvPicPr>
          <p:cNvPr id="18" name="Picture 17" descr="https://dmasupplies.com.au/wp-content/uploads/2013/12/resized_hat-warden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3385" y="4563478"/>
            <a:ext cx="1682192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10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5535" y="260647"/>
            <a:ext cx="6552729" cy="576065"/>
          </a:xfrm>
        </p:spPr>
        <p:txBody>
          <a:bodyPr/>
          <a:lstStyle/>
          <a:p>
            <a:r>
              <a:rPr lang="en-AU" sz="3600" dirty="0" smtClean="0">
                <a:latin typeface="Calibri" panose="020F0502020204030204" pitchFamily="34" charset="0"/>
              </a:rPr>
              <a:t>EMERGENCY ASSEMBLY POINTS</a:t>
            </a:r>
          </a:p>
          <a:p>
            <a:endParaRPr lang="en-AU" dirty="0"/>
          </a:p>
        </p:txBody>
      </p:sp>
      <p:pic>
        <p:nvPicPr>
          <p:cNvPr id="10" name="Picture 9" descr="Lawn Rei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43" y="1340767"/>
            <a:ext cx="3141240" cy="234120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1" name="Picture 10" descr="Lanw E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943" y="4034760"/>
            <a:ext cx="3117170" cy="23561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3" name="Picture 12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340768"/>
            <a:ext cx="4721676" cy="3435616"/>
          </a:xfrm>
          <a:prstGeom prst="rect">
            <a:avLst/>
          </a:prstGeom>
          <a:ln w="19050">
            <a:solidFill>
              <a:srgbClr val="DDB10A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36096" y="3689930"/>
            <a:ext cx="1308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Reid Library Lawn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7" y="6409328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Weatherburn</a:t>
            </a:r>
            <a:r>
              <a:rPr lang="en-US" sz="1200" dirty="0" smtClean="0"/>
              <a:t> LT &amp; Electrical Engineering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2987824" y="1772816"/>
            <a:ext cx="649218" cy="66654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1259632" y="3573016"/>
            <a:ext cx="432048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395536" y="4845620"/>
            <a:ext cx="489654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AU" sz="1050" dirty="0" smtClean="0">
              <a:latin typeface="Calibri" panose="020F0502020204030204" pitchFamily="34" charset="0"/>
            </a:endParaRPr>
          </a:p>
          <a:p>
            <a:r>
              <a:rPr lang="en-AU" sz="2800" dirty="0" smtClean="0">
                <a:latin typeface="Calibri" panose="020F0502020204030204" pitchFamily="34" charset="0"/>
              </a:rPr>
              <a:t>Emergency </a:t>
            </a:r>
            <a:r>
              <a:rPr lang="en-AU" sz="2800" dirty="0" smtClean="0">
                <a:latin typeface="Calibri" panose="020F0502020204030204" pitchFamily="34" charset="0"/>
              </a:rPr>
              <a:t>Assembly Points: </a:t>
            </a:r>
          </a:p>
          <a:p>
            <a:pPr marL="342900" indent="-342900">
              <a:spcBef>
                <a:spcPts val="600"/>
              </a:spcBef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AU" sz="2000" dirty="0" smtClean="0">
                <a:latin typeface="Calibri" panose="020F0502020204030204" pitchFamily="34" charset="0"/>
              </a:rPr>
              <a:t>Great Court Lawn in front of the Reid Library Between the </a:t>
            </a:r>
            <a:r>
              <a:rPr lang="en-AU" sz="2000" dirty="0" err="1" smtClean="0">
                <a:latin typeface="Calibri" panose="020F0502020204030204" pitchFamily="34" charset="0"/>
              </a:rPr>
              <a:t>Weatherburn</a:t>
            </a:r>
            <a:r>
              <a:rPr lang="en-AU" sz="2000" dirty="0" smtClean="0">
                <a:latin typeface="Calibri" panose="020F0502020204030204" pitchFamily="34" charset="0"/>
              </a:rPr>
              <a:t> Lecture Theatre &amp; Electrical Engineering</a:t>
            </a:r>
            <a:endParaRPr lang="en-AU" sz="2000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854642" y="2197460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 smtClean="0">
                <a:solidFill>
                  <a:schemeClr val="bg1"/>
                </a:solidFill>
              </a:rPr>
              <a:t>PHYSICS</a:t>
            </a:r>
            <a:endParaRPr lang="en-AU" sz="900" b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366102" y="2204864"/>
            <a:ext cx="621722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59632" y="2312875"/>
            <a:ext cx="0" cy="137705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35696" y="3058576"/>
            <a:ext cx="0" cy="55734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392864" y="2312875"/>
            <a:ext cx="522952" cy="54006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96780" y="1556792"/>
            <a:ext cx="1307068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7841" y="260648"/>
            <a:ext cx="3600103" cy="792089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FIRE SAFETY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34851" y="1556792"/>
            <a:ext cx="8229600" cy="4923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Do not attempt to fight a fire unless </a:t>
            </a:r>
            <a:r>
              <a:rPr lang="en-US" sz="3200" i="1" dirty="0" smtClean="0">
                <a:latin typeface="Calibri" panose="020F0502020204030204" pitchFamily="34" charset="0"/>
              </a:rPr>
              <a:t>you feel</a:t>
            </a:r>
            <a:r>
              <a:rPr lang="en-US" sz="3200" dirty="0" smtClean="0">
                <a:latin typeface="Calibri" panose="020F0502020204030204" pitchFamily="34" charset="0"/>
              </a:rPr>
              <a:t> it is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safe to do </a:t>
            </a:r>
            <a:r>
              <a:rPr lang="en-US" sz="3200" dirty="0" smtClean="0">
                <a:latin typeface="Calibri" panose="020F0502020204030204" pitchFamily="34" charset="0"/>
              </a:rPr>
              <a:t>so</a:t>
            </a:r>
          </a:p>
          <a:p>
            <a:pPr marL="0" indent="0">
              <a:buClr>
                <a:srgbClr val="27348B"/>
              </a:buClr>
              <a:buNone/>
            </a:pPr>
            <a:endParaRPr lang="en-US" sz="3200" dirty="0" smtClean="0">
              <a:latin typeface="Calibri" panose="020F0502020204030204" pitchFamily="34" charset="0"/>
            </a:endParaRPr>
          </a:p>
          <a:p>
            <a:pPr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Hit </a:t>
            </a:r>
            <a:r>
              <a:rPr lang="en-US" sz="3200" dirty="0" smtClean="0">
                <a:latin typeface="Calibri" panose="020F0502020204030204" pitchFamily="34" charset="0"/>
              </a:rPr>
              <a:t>manual fire alarm if needed 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marL="0" indent="0">
              <a:buClr>
                <a:srgbClr val="27348B"/>
              </a:buClr>
              <a:buNone/>
            </a:pPr>
            <a:endParaRPr lang="en-US" sz="32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27348B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</a:rPr>
              <a:t>Fire extinguishers:</a:t>
            </a:r>
          </a:p>
          <a:p>
            <a:pPr lvl="1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Be aware of their placement and type</a:t>
            </a:r>
          </a:p>
          <a:p>
            <a:pPr lvl="1">
              <a:buClr>
                <a:srgbClr val="DDB10A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Use only if you are confident in their use</a:t>
            </a:r>
            <a:endParaRPr lang="en-US" sz="2400" dirty="0">
              <a:latin typeface="Calibri" panose="020F0502020204030204" pitchFamily="34" charset="0"/>
            </a:endParaRPr>
          </a:p>
          <a:p>
            <a:pPr marL="0" lvl="1" indent="0">
              <a:buClr>
                <a:srgbClr val="27348B"/>
              </a:buClr>
              <a:buNone/>
            </a:pP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 descr="Extinguis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109" y="4067616"/>
            <a:ext cx="1371600" cy="2197100"/>
          </a:xfrm>
          <a:prstGeom prst="rect">
            <a:avLst/>
          </a:prstGeom>
        </p:spPr>
      </p:pic>
      <p:pic>
        <p:nvPicPr>
          <p:cNvPr id="12" name="Picture 11" descr="Alarm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2790" y="2204864"/>
            <a:ext cx="1162050" cy="15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PowerPoint_updated_16062015">
  <a:themeElements>
    <a:clrScheme name="Brand Theme">
      <a:dk1>
        <a:sysClr val="windowText" lastClr="000000"/>
      </a:dk1>
      <a:lt1>
        <a:sysClr val="window" lastClr="FFFFFF"/>
      </a:lt1>
      <a:dk2>
        <a:srgbClr val="27348B"/>
      </a:dk2>
      <a:lt2>
        <a:srgbClr val="ECECEC"/>
      </a:lt2>
      <a:accent1>
        <a:srgbClr val="DEB408"/>
      </a:accent1>
      <a:accent2>
        <a:srgbClr val="9B5BA4"/>
      </a:accent2>
      <a:accent3>
        <a:srgbClr val="0095D3"/>
      </a:accent3>
      <a:accent4>
        <a:srgbClr val="E43622"/>
      </a:accent4>
      <a:accent5>
        <a:srgbClr val="86A20B"/>
      </a:accent5>
      <a:accent6>
        <a:srgbClr val="98002E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Corporate-PowerPoint_updated_16062015</Template>
  <TotalTime>571</TotalTime>
  <Words>861</Words>
  <Application>Microsoft Office PowerPoint</Application>
  <PresentationFormat>On-screen Show (4:3)</PresentationFormat>
  <Paragraphs>200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Corporate-PowerPoint_updated_16062015</vt:lpstr>
      <vt:lpstr>SCHOOL OF 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PHYSICS</dc:title>
  <dc:creator>Natalie Jagals</dc:creator>
  <cp:lastModifiedBy>Natalie Jagals</cp:lastModifiedBy>
  <cp:revision>93</cp:revision>
  <dcterms:created xsi:type="dcterms:W3CDTF">2016-04-06T07:26:06Z</dcterms:created>
  <dcterms:modified xsi:type="dcterms:W3CDTF">2016-06-20T03:51:37Z</dcterms:modified>
</cp:coreProperties>
</file>